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507" r:id="rId4"/>
    <p:sldId id="492" r:id="rId5"/>
    <p:sldId id="412" r:id="rId6"/>
    <p:sldId id="417" r:id="rId7"/>
    <p:sldId id="420" r:id="rId8"/>
    <p:sldId id="421" r:id="rId9"/>
    <p:sldId id="422" r:id="rId10"/>
    <p:sldId id="438" r:id="rId11"/>
    <p:sldId id="257" r:id="rId12"/>
    <p:sldId id="525" r:id="rId13"/>
    <p:sldId id="514" r:id="rId14"/>
    <p:sldId id="302" r:id="rId15"/>
    <p:sldId id="527" r:id="rId16"/>
    <p:sldId id="530" r:id="rId17"/>
    <p:sldId id="313" r:id="rId18"/>
    <p:sldId id="315" r:id="rId19"/>
    <p:sldId id="316" r:id="rId20"/>
    <p:sldId id="318" r:id="rId21"/>
    <p:sldId id="324" r:id="rId22"/>
    <p:sldId id="322" r:id="rId23"/>
    <p:sldId id="428" r:id="rId24"/>
    <p:sldId id="427" r:id="rId25"/>
    <p:sldId id="430" r:id="rId26"/>
    <p:sldId id="429" r:id="rId27"/>
    <p:sldId id="300" r:id="rId28"/>
    <p:sldId id="565" r:id="rId29"/>
    <p:sldId id="280" r:id="rId30"/>
    <p:sldId id="552" r:id="rId31"/>
    <p:sldId id="555" r:id="rId32"/>
    <p:sldId id="556" r:id="rId33"/>
    <p:sldId id="566" r:id="rId34"/>
    <p:sldId id="560" r:id="rId35"/>
    <p:sldId id="561" r:id="rId36"/>
    <p:sldId id="563" r:id="rId37"/>
    <p:sldId id="509" r:id="rId38"/>
    <p:sldId id="483" r:id="rId39"/>
    <p:sldId id="504" r:id="rId40"/>
    <p:sldId id="502" r:id="rId41"/>
    <p:sldId id="491" r:id="rId42"/>
    <p:sldId id="512" r:id="rId43"/>
    <p:sldId id="567" r:id="rId44"/>
    <p:sldId id="503" r:id="rId4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7C3B06"/>
    <a:srgbClr val="000000"/>
    <a:srgbClr val="9BBB59"/>
    <a:srgbClr val="F79646"/>
    <a:srgbClr val="0D0D0D"/>
    <a:srgbClr val="CC00CC"/>
    <a:srgbClr val="CC66FF"/>
    <a:srgbClr val="4F81BD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0123" autoAdjust="0"/>
  </p:normalViewPr>
  <p:slideViewPr>
    <p:cSldViewPr>
      <p:cViewPr>
        <p:scale>
          <a:sx n="56" d="100"/>
          <a:sy n="56" d="100"/>
        </p:scale>
        <p:origin x="920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" d="20"/>
        <a:sy n="11" d="20"/>
      </p:scale>
      <p:origin x="0" y="-35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1_Donnees\Cours\Legagneux\Profit1_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1_Donnees\Cours\Legagneux\Profit1_b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0653208241830194E-2"/>
          <c:y val="4.7384752917265016E-2"/>
          <c:w val="0.81109085791437563"/>
          <c:h val="0.70496665303532779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'Gain function 2'!$F$2</c:f>
              <c:strCache>
                <c:ptCount val="1"/>
                <c:pt idx="0">
                  <c:v>N1tot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'Gain function 2'!$D$3:$D$32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'Gain function 2'!$F$3:$F$32</c:f>
              <c:numCache>
                <c:formatCode>General</c:formatCode>
                <c:ptCount val="30"/>
                <c:pt idx="0">
                  <c:v>10</c:v>
                </c:pt>
                <c:pt idx="1">
                  <c:v>9.1428571428571423</c:v>
                </c:pt>
                <c:pt idx="2">
                  <c:v>8.3344360902255641</c:v>
                </c:pt>
                <c:pt idx="3">
                  <c:v>7.5748737229886345</c:v>
                </c:pt>
                <c:pt idx="4">
                  <c:v>6.8640316233527159</c:v>
                </c:pt>
                <c:pt idx="5">
                  <c:v>6.2014811510240788</c:v>
                </c:pt>
                <c:pt idx="6">
                  <c:v>5.5864958668763771</c:v>
                </c:pt>
                <c:pt idx="7">
                  <c:v>5.0180523746265511</c:v>
                </c:pt>
                <c:pt idx="8">
                  <c:v>4.4948401799936368</c:v>
                </c:pt>
                <c:pt idx="9">
                  <c:v>4.0152805856303493</c:v>
                </c:pt>
                <c:pt idx="10">
                  <c:v>3.5775540089451168</c:v>
                </c:pt>
                <c:pt idx="11">
                  <c:v>3.1796345034298557</c:v>
                </c:pt>
                <c:pt idx="12">
                  <c:v>2.819329758463843</c:v>
                </c:pt>
                <c:pt idx="13">
                  <c:v>2.4943245109936436</c:v>
                </c:pt>
                <c:pt idx="14">
                  <c:v>2.2022251630413114</c:v>
                </c:pt>
                <c:pt idx="15">
                  <c:v>1.940603467973367</c:v>
                </c:pt>
                <c:pt idx="16">
                  <c:v>1.7070374010979881</c:v>
                </c:pt>
                <c:pt idx="17">
                  <c:v>1.4991477178720907</c:v>
                </c:pt>
                <c:pt idx="18">
                  <c:v>1.3146291648075747</c:v>
                </c:pt>
                <c:pt idx="19">
                  <c:v>1.1512757828391038</c:v>
                </c:pt>
                <c:pt idx="20">
                  <c:v>1.0070001789501062</c:v>
                </c:pt>
                <c:pt idx="21">
                  <c:v>0.87984700345022815</c:v>
                </c:pt>
                <c:pt idx="22">
                  <c:v>0.76800113902692779</c:v>
                </c:pt>
                <c:pt idx="23">
                  <c:v>0.66979128066157434</c:v>
                </c:pt>
                <c:pt idx="24">
                  <c:v>0.58368967141365258</c:v>
                </c:pt>
                <c:pt idx="25">
                  <c:v>0.50830877363921168</c:v>
                </c:pt>
                <c:pt idx="26">
                  <c:v>0.44239561692380014</c:v>
                </c:pt>
                <c:pt idx="27">
                  <c:v>0.38482449098814359</c:v>
                </c:pt>
                <c:pt idx="28">
                  <c:v>0.33458855978171498</c:v>
                </c:pt>
                <c:pt idx="29">
                  <c:v>0.29079087428373857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43-4C60-9367-3CD9894D7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5206559"/>
        <c:axId val="1765208639"/>
      </c:scatterChart>
      <c:valAx>
        <c:axId val="1765206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08639"/>
        <c:crosses val="autoZero"/>
        <c:crossBetween val="midCat"/>
      </c:valAx>
      <c:valAx>
        <c:axId val="1765208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76520655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57114807728313"/>
          <c:y val="0.12007334401308516"/>
          <c:w val="0.78906302093163339"/>
          <c:h val="0.7433562272388035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'Gain function 2'!$R$2</c:f>
              <c:strCache>
                <c:ptCount val="1"/>
                <c:pt idx="0">
                  <c:v>Ecumul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'Gain function 2'!$D$3:$D$32</c:f>
              <c:numCache>
                <c:formatCode>General</c:formatCode>
                <c:ptCount val="3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</c:numCache>
            </c:numRef>
          </c:xVal>
          <c:yVal>
            <c:numRef>
              <c:f>'Gain function 2'!$R$3:$R$32</c:f>
              <c:numCache>
                <c:formatCode>General</c:formatCode>
                <c:ptCount val="30"/>
                <c:pt idx="0">
                  <c:v>17.142857142857146</c:v>
                </c:pt>
                <c:pt idx="1">
                  <c:v>33.311278195488725</c:v>
                </c:pt>
                <c:pt idx="2">
                  <c:v>48.50252554022731</c:v>
                </c:pt>
                <c:pt idx="3">
                  <c:v>62.719367532945682</c:v>
                </c:pt>
                <c:pt idx="4">
                  <c:v>75.97037697951842</c:v>
                </c:pt>
                <c:pt idx="5">
                  <c:v>88.270082662472447</c:v>
                </c:pt>
                <c:pt idx="6">
                  <c:v>99.638952507468971</c:v>
                </c:pt>
                <c:pt idx="7">
                  <c:v>110.10319640012726</c:v>
                </c:pt>
                <c:pt idx="8">
                  <c:v>119.69438828739301</c:v>
                </c:pt>
                <c:pt idx="9">
                  <c:v>128.44891982109766</c:v>
                </c:pt>
                <c:pt idx="10">
                  <c:v>136.40730993140289</c:v>
                </c:pt>
                <c:pt idx="11">
                  <c:v>143.61340483072314</c:v>
                </c:pt>
                <c:pt idx="12">
                  <c:v>150.11350978012712</c:v>
                </c:pt>
                <c:pt idx="13">
                  <c:v>155.95549673917375</c:v>
                </c:pt>
                <c:pt idx="14">
                  <c:v>161.18793064053264</c:v>
                </c:pt>
                <c:pt idx="15">
                  <c:v>165.85925197804022</c:v>
                </c:pt>
                <c:pt idx="16">
                  <c:v>170.01704564255817</c:v>
                </c:pt>
                <c:pt idx="17">
                  <c:v>173.70741670384848</c:v>
                </c:pt>
                <c:pt idx="18">
                  <c:v>176.97448434321791</c:v>
                </c:pt>
                <c:pt idx="19">
                  <c:v>179.85999642099787</c:v>
                </c:pt>
                <c:pt idx="20">
                  <c:v>182.40305993099543</c:v>
                </c:pt>
                <c:pt idx="21">
                  <c:v>184.63997721946143</c:v>
                </c:pt>
                <c:pt idx="22">
                  <c:v>186.60417438676851</c:v>
                </c:pt>
                <c:pt idx="23">
                  <c:v>188.32620657172694</c:v>
                </c:pt>
                <c:pt idx="24">
                  <c:v>189.83382452721577</c:v>
                </c:pt>
                <c:pt idx="25">
                  <c:v>191.15208766152401</c:v>
                </c:pt>
                <c:pt idx="26">
                  <c:v>192.30351018023714</c:v>
                </c:pt>
                <c:pt idx="27">
                  <c:v>193.30822880436571</c:v>
                </c:pt>
                <c:pt idx="28">
                  <c:v>194.18418251432524</c:v>
                </c:pt>
                <c:pt idx="29">
                  <c:v>194.94729669902918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54-49C3-B102-C1137B2E9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032064"/>
        <c:axId val="679340784"/>
      </c:scatterChart>
      <c:valAx>
        <c:axId val="311032064"/>
        <c:scaling>
          <c:orientation val="minMax"/>
          <c:max val="3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79340784"/>
        <c:crosses val="autoZero"/>
        <c:crossBetween val="midCat"/>
      </c:valAx>
      <c:valAx>
        <c:axId val="679340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1103206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B1BF4-D02B-492F-BCA2-DDF07DD5DB91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30751-0A49-49E9-88BA-82F0DA95BC6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43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8959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13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727826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1139438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/>
              <a:t>Probably the most influencial functional response – been wildely use to model carnivore-herbivore relationship</a:t>
            </a:r>
            <a:endParaRPr lang="en-CA" sz="2000"/>
          </a:p>
        </p:txBody>
      </p:sp>
    </p:spTree>
    <p:extLst>
      <p:ext uri="{BB962C8B-B14F-4D97-AF65-F5344CB8AC3E}">
        <p14:creationId xmlns:p14="http://schemas.microsoft.com/office/powerpoint/2010/main" val="3432509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54745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083407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75448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19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941403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3275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146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20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4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406408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30751-0A49-49E9-88BA-82F0DA95BC64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25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588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873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2-3 min dans chacune des parcelles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30751-0A49-49E9-88BA-82F0DA95BC64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663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91906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6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6858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7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473772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8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44813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FBB826-34D5-4CFC-AB90-185FD0E2F141}" type="slidenum">
              <a:rPr lang="en-US"/>
              <a:pPr/>
              <a:t>9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Probably</a:t>
            </a:r>
            <a:r>
              <a:rPr lang="fr-CA" sz="2000" dirty="0"/>
              <a:t> the </a:t>
            </a:r>
            <a:r>
              <a:rPr lang="fr-CA" sz="2000" dirty="0" err="1"/>
              <a:t>most</a:t>
            </a:r>
            <a:r>
              <a:rPr lang="fr-CA" sz="2000" dirty="0"/>
              <a:t> </a:t>
            </a:r>
            <a:r>
              <a:rPr lang="fr-CA" sz="2000" dirty="0" err="1"/>
              <a:t>influencial</a:t>
            </a:r>
            <a:r>
              <a:rPr lang="fr-CA" sz="2000" dirty="0"/>
              <a:t> </a:t>
            </a:r>
            <a:r>
              <a:rPr lang="fr-CA" sz="2000" dirty="0" err="1"/>
              <a:t>functional</a:t>
            </a:r>
            <a:r>
              <a:rPr lang="fr-CA" sz="2000" dirty="0"/>
              <a:t> </a:t>
            </a:r>
            <a:r>
              <a:rPr lang="fr-CA" sz="2000" dirty="0" err="1"/>
              <a:t>response</a:t>
            </a:r>
            <a:r>
              <a:rPr lang="fr-CA" sz="2000" dirty="0"/>
              <a:t> – been </a:t>
            </a:r>
            <a:r>
              <a:rPr lang="fr-CA" sz="2000" dirty="0" err="1"/>
              <a:t>wildely</a:t>
            </a:r>
            <a:r>
              <a:rPr lang="fr-CA" sz="2000" dirty="0"/>
              <a:t> use to model carnivore-herbivore </a:t>
            </a:r>
            <a:r>
              <a:rPr lang="fr-CA" sz="2000" dirty="0" err="1"/>
              <a:t>relationship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658475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11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2000" dirty="0" err="1"/>
              <a:t>Ask</a:t>
            </a:r>
            <a:r>
              <a:rPr lang="fr-CA" sz="2000" dirty="0"/>
              <a:t> </a:t>
            </a:r>
            <a:r>
              <a:rPr lang="fr-CA" sz="2000" dirty="0" err="1"/>
              <a:t>them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70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0C3D91-F240-4222-AC6F-255C70104FD1}" type="slidenum">
              <a:rPr lang="en-US"/>
              <a:pPr/>
              <a:t>12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173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12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706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9564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53852943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7401537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729143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92969" y="3536156"/>
            <a:ext cx="3625453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8" y="3536156"/>
            <a:ext cx="3625453" cy="2509242"/>
          </a:xfr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17441540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4246368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556237436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342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6136365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1191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6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2120915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42371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1515" y="0"/>
            <a:ext cx="1839516" cy="6045398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2969" y="0"/>
            <a:ext cx="5411391" cy="604539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037258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2188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86803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99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317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14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949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294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8B50B-BE9E-4932-8EC8-80968437B4FD}" type="datetimeFigureOut">
              <a:rPr lang="fr-CA" smtClean="0"/>
              <a:t>2023-04-24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82016-4059-4E6C-98C3-821214B6796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43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A992545-34A7-4F50-A101-31492FED7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92969" y="0"/>
            <a:ext cx="7358063" cy="347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9D29670A-6269-4A88-8164-5B287C112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2969" y="3536156"/>
            <a:ext cx="7358063" cy="250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fr-FR">
                <a:sym typeface="Gill Sans" charset="0"/>
              </a:rPr>
              <a:t>Second level</a:t>
            </a:r>
          </a:p>
          <a:p>
            <a:pPr lvl="2"/>
            <a:r>
              <a:rPr lang="en-US" altLang="fr-FR">
                <a:sym typeface="Gill Sans" charset="0"/>
              </a:rPr>
              <a:t>Third level</a:t>
            </a:r>
          </a:p>
          <a:p>
            <a:pPr lvl="3"/>
            <a:r>
              <a:rPr lang="en-US" altLang="fr-FR">
                <a:sym typeface="Gill Sans" charset="0"/>
              </a:rPr>
              <a:t>Fourth level</a:t>
            </a:r>
          </a:p>
          <a:p>
            <a:pPr lvl="4"/>
            <a:r>
              <a:rPr lang="en-US" altLang="fr-FR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550661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5906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241093" indent="-241093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22368" indent="-200911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803643" indent="-160729" algn="ctr" rtl="0" eaLnBrk="0" fontAlgn="base" hangingPunct="0">
        <a:spcBef>
          <a:spcPct val="0"/>
        </a:spcBef>
        <a:spcAft>
          <a:spcPct val="0"/>
        </a:spcAft>
        <a:buChar char="•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125101" indent="-160729" algn="ctr" rtl="0" eaLnBrk="0" fontAlgn="base" hangingPunct="0">
        <a:spcBef>
          <a:spcPct val="0"/>
        </a:spcBef>
        <a:spcAft>
          <a:spcPct val="0"/>
        </a:spcAft>
        <a:buChar char="–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446558" indent="-160729" algn="ctr" rtl="0" eaLnBrk="0" fontAlgn="base" hangingPunct="0">
        <a:spcBef>
          <a:spcPct val="0"/>
        </a:spcBef>
        <a:spcAft>
          <a:spcPct val="0"/>
        </a:spcAft>
        <a:buChar char="»"/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531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31.png"/><Relationship Id="rId15" Type="http://schemas.openxmlformats.org/officeDocument/2006/relationships/image" Target="../media/image35.png"/><Relationship Id="rId10" Type="http://schemas.openxmlformats.org/officeDocument/2006/relationships/image" Target="../media/image1.png"/><Relationship Id="rId9" Type="http://schemas.openxmlformats.org/officeDocument/2006/relationships/image" Target="../media/image36.pn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1.png"/><Relationship Id="rId10" Type="http://schemas.microsoft.com/office/2007/relationships/hdphoto" Target="../media/hdphoto3.wdp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4.wd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microsoft.com/office/2007/relationships/hdphoto" Target="../media/hdphoto5.wdp"/><Relationship Id="rId4" Type="http://schemas.openxmlformats.org/officeDocument/2006/relationships/image" Target="../media/image45.png"/><Relationship Id="rId9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microsoft.com/office/2007/relationships/hdphoto" Target="../media/hdphoto5.wdp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 txBox="1">
            <a:spLocks/>
          </p:cNvSpPr>
          <p:nvPr/>
        </p:nvSpPr>
        <p:spPr>
          <a:xfrm>
            <a:off x="-36512" y="-27384"/>
            <a:ext cx="9180512" cy="144016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dirty="0">
                <a:solidFill>
                  <a:schemeClr val="bg1"/>
                </a:solidFill>
              </a:rPr>
              <a:t>Optimal </a:t>
            </a:r>
            <a:r>
              <a:rPr lang="fr-FR" sz="4000" b="1" dirty="0" err="1">
                <a:solidFill>
                  <a:schemeClr val="bg1"/>
                </a:solidFill>
              </a:rPr>
              <a:t>foraging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under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predation</a:t>
            </a:r>
            <a:r>
              <a:rPr lang="fr-FR" sz="4000" b="1" dirty="0">
                <a:solidFill>
                  <a:schemeClr val="bg1"/>
                </a:solidFill>
              </a:rPr>
              <a:t> </a:t>
            </a:r>
            <a:r>
              <a:rPr lang="fr-FR" sz="4000" b="1" dirty="0" err="1">
                <a:solidFill>
                  <a:schemeClr val="bg1"/>
                </a:solidFill>
              </a:rPr>
              <a:t>risk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16389" name="Picture 5" descr="C:\Users\dafor97\Pictures\1_Agrand\Falklands4 25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" t="1899" r="16785" b="28889"/>
          <a:stretch/>
        </p:blipFill>
        <p:spPr bwMode="auto">
          <a:xfrm>
            <a:off x="-36512" y="1412776"/>
            <a:ext cx="9180512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470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EB2CA9E-D34F-49AC-86A9-1E2EC1F4EA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18"/>
          <a:stretch/>
        </p:blipFill>
        <p:spPr>
          <a:xfrm>
            <a:off x="-5019" y="0"/>
            <a:ext cx="914901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1" y="-27384"/>
            <a:ext cx="8568953" cy="1143000"/>
          </a:xfrm>
        </p:spPr>
        <p:txBody>
          <a:bodyPr>
            <a:noAutofit/>
          </a:bodyPr>
          <a:lstStyle/>
          <a:p>
            <a:pPr algn="l"/>
            <a:r>
              <a:rPr lang="en-CA" sz="3600" b="1" dirty="0"/>
              <a:t>Optimal diet choice: the contingency model</a:t>
            </a:r>
            <a:endParaRPr lang="fr-CA" sz="3600" b="1" dirty="0"/>
          </a:p>
        </p:txBody>
      </p:sp>
      <p:sp>
        <p:nvSpPr>
          <p:cNvPr id="4" name="Rectangle 3"/>
          <p:cNvSpPr/>
          <p:nvPr/>
        </p:nvSpPr>
        <p:spPr>
          <a:xfrm>
            <a:off x="683568" y="6021288"/>
            <a:ext cx="89644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MacArthur RH, </a:t>
            </a:r>
            <a:r>
              <a:rPr lang="en-US" sz="2000" b="1" dirty="0" err="1">
                <a:solidFill>
                  <a:schemeClr val="bg1"/>
                </a:solidFill>
              </a:rPr>
              <a:t>Pianka</a:t>
            </a:r>
            <a:r>
              <a:rPr lang="en-US" sz="2000" b="1" dirty="0">
                <a:solidFill>
                  <a:schemeClr val="bg1"/>
                </a:solidFill>
              </a:rPr>
              <a:t> ER (1966) On the optimal use of a patchy environment. </a:t>
            </a:r>
            <a:r>
              <a:rPr lang="en-US" sz="2000" b="1" i="1" dirty="0">
                <a:solidFill>
                  <a:schemeClr val="bg1"/>
                </a:solidFill>
              </a:rPr>
              <a:t>American Naturalist</a:t>
            </a:r>
            <a:r>
              <a:rPr lang="en-US" sz="2000" b="1" dirty="0">
                <a:solidFill>
                  <a:schemeClr val="bg1"/>
                </a:solidFill>
              </a:rPr>
              <a:t> 100 (916): 603–9</a:t>
            </a:r>
            <a:endParaRPr lang="fr-CA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3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CF768D-0643-42F5-9873-D556699D81E1}"/>
              </a:ext>
            </a:extLst>
          </p:cNvPr>
          <p:cNvSpPr/>
          <p:nvPr/>
        </p:nvSpPr>
        <p:spPr>
          <a:xfrm>
            <a:off x="0" y="-2252"/>
            <a:ext cx="9144000" cy="9996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95BAC3B-486A-4D61-8D4C-FB2ED0722D32}"/>
              </a:ext>
            </a:extLst>
          </p:cNvPr>
          <p:cNvSpPr/>
          <p:nvPr/>
        </p:nvSpPr>
        <p:spPr>
          <a:xfrm>
            <a:off x="2123728" y="5733257"/>
            <a:ext cx="5081917" cy="523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A17485D-960E-4FB4-9F71-03F0711680A2}"/>
              </a:ext>
            </a:extLst>
          </p:cNvPr>
          <p:cNvSpPr/>
          <p:nvPr/>
        </p:nvSpPr>
        <p:spPr>
          <a:xfrm>
            <a:off x="5580112" y="1926182"/>
            <a:ext cx="432048" cy="6622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BD5DFF8-2761-4970-8347-E61220C34C18}"/>
              </a:ext>
            </a:extLst>
          </p:cNvPr>
          <p:cNvSpPr txBox="1"/>
          <p:nvPr/>
        </p:nvSpPr>
        <p:spPr>
          <a:xfrm>
            <a:off x="35496" y="4613398"/>
            <a:ext cx="931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latin typeface="Calibri "/>
              </a:rPr>
              <a:t>Energy 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= (</a:t>
            </a:r>
            <a:r>
              <a:rPr lang="fr-CA" sz="2400" dirty="0" err="1">
                <a:latin typeface="Calibri "/>
              </a:rPr>
              <a:t>Intake</a:t>
            </a:r>
            <a:r>
              <a:rPr lang="fr-CA" sz="2400" dirty="0">
                <a:latin typeface="Calibri "/>
              </a:rPr>
              <a:t> rate of a </a:t>
            </a:r>
            <a:r>
              <a:rPr lang="fr-CA" sz="2400" dirty="0" err="1">
                <a:latin typeface="Calibri "/>
              </a:rPr>
              <a:t>given</a:t>
            </a:r>
            <a:r>
              <a:rPr lang="fr-CA" sz="2400" dirty="0">
                <a:latin typeface="Calibri "/>
              </a:rPr>
              <a:t> </a:t>
            </a:r>
            <a:r>
              <a:rPr lang="fr-CA" sz="2400" dirty="0" err="1">
                <a:latin typeface="Calibri "/>
              </a:rPr>
              <a:t>prey</a:t>
            </a:r>
            <a:r>
              <a:rPr lang="fr-CA" sz="2400" dirty="0">
                <a:latin typeface="Calibri "/>
              </a:rPr>
              <a:t> type) </a:t>
            </a:r>
            <a:r>
              <a:rPr lang="fr-CA" sz="3200" dirty="0">
                <a:latin typeface="Calibri "/>
              </a:rPr>
              <a:t>x</a:t>
            </a:r>
            <a:r>
              <a:rPr lang="fr-CA" sz="2400" dirty="0">
                <a:latin typeface="Calibri "/>
              </a:rPr>
              <a:t> (</a:t>
            </a:r>
            <a:r>
              <a:rPr lang="fr-CA" sz="2400" dirty="0" err="1">
                <a:latin typeface="Calibri "/>
              </a:rPr>
              <a:t>energy</a:t>
            </a:r>
            <a:r>
              <a:rPr lang="fr-CA" sz="2400" dirty="0">
                <a:latin typeface="Calibri "/>
              </a:rPr>
              <a:t> content)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0358D01-5CE7-41E3-B0F1-766F750994E3}"/>
              </a:ext>
            </a:extLst>
          </p:cNvPr>
          <p:cNvSpPr txBox="1"/>
          <p:nvPr/>
        </p:nvSpPr>
        <p:spPr>
          <a:xfrm>
            <a:off x="2175030" y="5733256"/>
            <a:ext cx="50819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Related to functional responses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1232757-4999-4F76-A536-09599A03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339" y="1594818"/>
            <a:ext cx="86230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  F 	</a:t>
            </a:r>
            <a:endParaRPr lang="en-CA" sz="4400" b="0" i="1" baseline="-25000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FD3BD1E7-FB54-4E96-A200-C1FD4487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222" y="2299781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211FEEE7-F33E-4F1D-A300-449CDF673A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7983" y="237576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A3B48972-D307-4175-A9C3-7528FA940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1923849"/>
            <a:ext cx="86914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i="1" dirty="0"/>
              <a:t>E </a:t>
            </a:r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4C989CE1-781C-4002-B09D-F963AEF8FD25}"/>
              </a:ext>
            </a:extLst>
          </p:cNvPr>
          <p:cNvSpPr/>
          <p:nvPr/>
        </p:nvSpPr>
        <p:spPr>
          <a:xfrm rot="5400000">
            <a:off x="4428969" y="3436780"/>
            <a:ext cx="375234" cy="3816059"/>
          </a:xfrm>
          <a:prstGeom prst="rightBrace">
            <a:avLst>
              <a:gd name="adj1" fmla="val 25042"/>
              <a:gd name="adj2" fmla="val 4791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C116B7DB-31CD-4C5B-A086-8BEC93019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7271"/>
            <a:ext cx="9144000" cy="769441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sz="800" dirty="0">
              <a:solidFill>
                <a:schemeClr val="bg1"/>
              </a:solidFill>
            </a:endParaRPr>
          </a:p>
          <a:p>
            <a:r>
              <a:rPr lang="fr-CA" sz="3600" dirty="0">
                <a:solidFill>
                  <a:schemeClr val="bg1"/>
                </a:solidFill>
              </a:rPr>
              <a:t>Estimation of the rate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19C3815-823C-41D7-A78D-F00E698CFEA7}"/>
              </a:ext>
            </a:extLst>
          </p:cNvPr>
          <p:cNvSpPr txBox="1"/>
          <p:nvPr/>
        </p:nvSpPr>
        <p:spPr>
          <a:xfrm>
            <a:off x="4811960" y="1916832"/>
            <a:ext cx="14882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400" b="0" dirty="0"/>
              <a:t>= </a:t>
            </a:r>
            <a:r>
              <a:rPr lang="fr-CA" sz="4400" b="0" i="1" dirty="0"/>
              <a:t>e I</a:t>
            </a:r>
            <a:endParaRPr lang="fr-CA" sz="4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ED44DCF-585E-46E4-A2C1-72D335991FAE}"/>
              </a:ext>
            </a:extLst>
          </p:cNvPr>
          <p:cNvSpPr txBox="1"/>
          <p:nvPr/>
        </p:nvSpPr>
        <p:spPr>
          <a:xfrm>
            <a:off x="285033" y="2973186"/>
            <a:ext cx="8902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CA" sz="2400" i="1" dirty="0"/>
              <a:t>E</a:t>
            </a:r>
            <a:r>
              <a:rPr lang="fr-CA" sz="2400" dirty="0"/>
              <a:t>: Energy </a:t>
            </a:r>
            <a:r>
              <a:rPr lang="fr-CA" sz="2400" dirty="0" err="1"/>
              <a:t>intake</a:t>
            </a:r>
            <a:r>
              <a:rPr lang="fr-CA" sz="2400" dirty="0"/>
              <a:t> rate (kJ / min)</a:t>
            </a:r>
            <a:r>
              <a:rPr lang="fr-CA" sz="2400" i="1" dirty="0"/>
              <a:t>, F</a:t>
            </a:r>
            <a:r>
              <a:rPr lang="fr-CA" sz="2400" dirty="0"/>
              <a:t>:</a:t>
            </a:r>
            <a:r>
              <a:rPr lang="fr-CA" sz="2400" i="1" dirty="0"/>
              <a:t> </a:t>
            </a:r>
            <a:r>
              <a:rPr lang="fr-CA" sz="2400" dirty="0" err="1"/>
              <a:t>Number</a:t>
            </a:r>
            <a:r>
              <a:rPr lang="fr-CA" sz="2400" dirty="0"/>
              <a:t> of </a:t>
            </a:r>
            <a:r>
              <a:rPr lang="fr-CA" sz="2400" dirty="0" err="1"/>
              <a:t>prey</a:t>
            </a:r>
            <a:r>
              <a:rPr lang="fr-CA" sz="2400" dirty="0"/>
              <a:t> </a:t>
            </a:r>
            <a:r>
              <a:rPr lang="fr-CA" sz="2400" dirty="0" err="1"/>
              <a:t>consumed</a:t>
            </a:r>
            <a:r>
              <a:rPr lang="fr-CA" sz="2400" dirty="0"/>
              <a:t> (</a:t>
            </a:r>
            <a:r>
              <a:rPr lang="fr-CA" sz="2400" dirty="0" err="1"/>
              <a:t>prey</a:t>
            </a:r>
            <a:r>
              <a:rPr lang="fr-CA" sz="2400" dirty="0"/>
              <a:t>), </a:t>
            </a:r>
          </a:p>
          <a:p>
            <a:pPr algn="just"/>
            <a:r>
              <a:rPr lang="fr-CA" sz="2400" i="1" dirty="0"/>
              <a:t>T</a:t>
            </a:r>
            <a:r>
              <a:rPr lang="fr-CA" sz="2400" i="1" baseline="-25000" dirty="0"/>
              <a:t>f</a:t>
            </a:r>
            <a:r>
              <a:rPr lang="fr-CA" sz="2400" dirty="0"/>
              <a:t>: Total </a:t>
            </a:r>
            <a:r>
              <a:rPr lang="fr-CA" sz="2400" dirty="0" err="1"/>
              <a:t>foraging</a:t>
            </a:r>
            <a:r>
              <a:rPr lang="fr-CA" sz="2400" dirty="0"/>
              <a:t> time (min), </a:t>
            </a:r>
            <a:r>
              <a:rPr lang="fr-CA" sz="2400" i="1" dirty="0"/>
              <a:t>e: </a:t>
            </a:r>
            <a:r>
              <a:rPr lang="fr-CA" sz="2400" dirty="0"/>
              <a:t>Energy content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0D2024A-EA6D-4CCC-A0A6-FD250E0E7178}"/>
              </a:ext>
            </a:extLst>
          </p:cNvPr>
          <p:cNvSpPr txBox="1"/>
          <p:nvPr/>
        </p:nvSpPr>
        <p:spPr>
          <a:xfrm>
            <a:off x="456618" y="3884814"/>
            <a:ext cx="6707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/>
              <a:t>F </a:t>
            </a:r>
            <a:r>
              <a:rPr lang="fr-CA" sz="2400" dirty="0"/>
              <a:t>/ </a:t>
            </a:r>
            <a:r>
              <a:rPr lang="fr-CA" sz="2400" i="1" dirty="0"/>
              <a:t>T</a:t>
            </a:r>
            <a:r>
              <a:rPr lang="fr-CA" sz="2400" i="1" baseline="-25000" dirty="0"/>
              <a:t>f  </a:t>
            </a:r>
            <a:r>
              <a:rPr lang="fr-CA" sz="2400" dirty="0"/>
              <a:t>= </a:t>
            </a:r>
            <a:r>
              <a:rPr lang="fr-CA" sz="2400" i="1" dirty="0"/>
              <a:t>I</a:t>
            </a:r>
            <a:r>
              <a:rPr lang="fr-CA" sz="2400" dirty="0"/>
              <a:t> = Prey </a:t>
            </a:r>
            <a:r>
              <a:rPr lang="fr-CA" sz="2400" dirty="0" err="1"/>
              <a:t>intake</a:t>
            </a:r>
            <a:r>
              <a:rPr lang="fr-CA" sz="2400" dirty="0"/>
              <a:t> rate (</a:t>
            </a:r>
            <a:r>
              <a:rPr lang="fr-CA" sz="2400" dirty="0" err="1"/>
              <a:t>prey</a:t>
            </a:r>
            <a:r>
              <a:rPr lang="fr-CA" sz="2400" dirty="0"/>
              <a:t> / min)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B72B97-1F57-4CF2-9B3C-46604F1A1ED1}"/>
              </a:ext>
            </a:extLst>
          </p:cNvPr>
          <p:cNvSpPr txBox="1"/>
          <p:nvPr/>
        </p:nvSpPr>
        <p:spPr>
          <a:xfrm>
            <a:off x="4022765" y="1929026"/>
            <a:ext cx="765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4000" b="0" i="1" dirty="0"/>
              <a:t>e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275841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051720" y="5711441"/>
            <a:ext cx="578171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3200" dirty="0"/>
              <a:t>Resource density (resources / m</a:t>
            </a:r>
            <a:r>
              <a:rPr lang="en-CA" sz="3200" baseline="30000" dirty="0"/>
              <a:t>2</a:t>
            </a:r>
            <a:r>
              <a:rPr lang="en-CA" sz="3200" dirty="0"/>
              <a:t>)</a:t>
            </a:r>
            <a:endParaRPr lang="fr-CA" sz="3200" dirty="0"/>
          </a:p>
        </p:txBody>
      </p:sp>
      <p:sp>
        <p:nvSpPr>
          <p:cNvPr id="11" name="ZoneTexte 10"/>
          <p:cNvSpPr txBox="1"/>
          <p:nvPr/>
        </p:nvSpPr>
        <p:spPr>
          <a:xfrm rot="16200000">
            <a:off x="-193016" y="3297472"/>
            <a:ext cx="355046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Resource intake rate (resource/min)</a:t>
            </a:r>
            <a:endParaRPr lang="fr-CA" sz="3200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Main types of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D5FD68BE-831F-4FDA-82ED-E0B44FEF585E}"/>
              </a:ext>
            </a:extLst>
          </p:cNvPr>
          <p:cNvCxnSpPr>
            <a:cxnSpLocks/>
          </p:cNvCxnSpPr>
          <p:nvPr/>
        </p:nvCxnSpPr>
        <p:spPr>
          <a:xfrm flipV="1">
            <a:off x="2339752" y="2060848"/>
            <a:ext cx="1656184" cy="3487035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AEF0EC24-5B3A-44FA-92FA-259A9732501D}"/>
              </a:ext>
            </a:extLst>
          </p:cNvPr>
          <p:cNvSpPr/>
          <p:nvPr/>
        </p:nvSpPr>
        <p:spPr>
          <a:xfrm>
            <a:off x="2361637" y="2681976"/>
            <a:ext cx="4662083" cy="2912174"/>
          </a:xfrm>
          <a:custGeom>
            <a:avLst/>
            <a:gdLst>
              <a:gd name="connsiteX0" fmla="*/ 0 w 4969043"/>
              <a:gd name="connsiteY0" fmla="*/ 2887578 h 2887578"/>
              <a:gd name="connsiteX1" fmla="*/ 1118937 w 4969043"/>
              <a:gd name="connsiteY1" fmla="*/ 1311442 h 2887578"/>
              <a:gd name="connsiteX2" fmla="*/ 2346158 w 4969043"/>
              <a:gd name="connsiteY2" fmla="*/ 385010 h 2887578"/>
              <a:gd name="connsiteX3" fmla="*/ 3356811 w 4969043"/>
              <a:gd name="connsiteY3" fmla="*/ 48126 h 2887578"/>
              <a:gd name="connsiteX4" fmla="*/ 4692316 w 4969043"/>
              <a:gd name="connsiteY4" fmla="*/ 12031 h 2887578"/>
              <a:gd name="connsiteX5" fmla="*/ 4969043 w 4969043"/>
              <a:gd name="connsiteY5" fmla="*/ 0 h 2887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9043" h="2887578">
                <a:moveTo>
                  <a:pt x="0" y="2887578"/>
                </a:moveTo>
                <a:cubicBezTo>
                  <a:pt x="363955" y="2308057"/>
                  <a:pt x="727911" y="1728537"/>
                  <a:pt x="1118937" y="1311442"/>
                </a:cubicBezTo>
                <a:cubicBezTo>
                  <a:pt x="1509963" y="894347"/>
                  <a:pt x="1973179" y="595563"/>
                  <a:pt x="2346158" y="385010"/>
                </a:cubicBezTo>
                <a:cubicBezTo>
                  <a:pt x="2719137" y="174457"/>
                  <a:pt x="2965785" y="110289"/>
                  <a:pt x="3356811" y="48126"/>
                </a:cubicBezTo>
                <a:cubicBezTo>
                  <a:pt x="3747837" y="-14037"/>
                  <a:pt x="4423611" y="20052"/>
                  <a:pt x="4692316" y="12031"/>
                </a:cubicBezTo>
                <a:cubicBezTo>
                  <a:pt x="4961021" y="4010"/>
                  <a:pt x="4965032" y="2005"/>
                  <a:pt x="4969043" y="0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707464C7-4480-43A7-96B1-11E1C89BBC3C}"/>
              </a:ext>
            </a:extLst>
          </p:cNvPr>
          <p:cNvSpPr/>
          <p:nvPr/>
        </p:nvSpPr>
        <p:spPr>
          <a:xfrm>
            <a:off x="2390655" y="2681976"/>
            <a:ext cx="4656221" cy="2936771"/>
          </a:xfrm>
          <a:custGeom>
            <a:avLst/>
            <a:gdLst>
              <a:gd name="connsiteX0" fmla="*/ 0 w 4656221"/>
              <a:gd name="connsiteY0" fmla="*/ 2936771 h 2936771"/>
              <a:gd name="connsiteX1" fmla="*/ 457200 w 4656221"/>
              <a:gd name="connsiteY1" fmla="*/ 2840519 h 2936771"/>
              <a:gd name="connsiteX2" fmla="*/ 1070811 w 4656221"/>
              <a:gd name="connsiteY2" fmla="*/ 2491603 h 2936771"/>
              <a:gd name="connsiteX3" fmla="*/ 2153653 w 4656221"/>
              <a:gd name="connsiteY3" fmla="*/ 1132035 h 2936771"/>
              <a:gd name="connsiteX4" fmla="*/ 2743200 w 4656221"/>
              <a:gd name="connsiteY4" fmla="*/ 494361 h 2936771"/>
              <a:gd name="connsiteX5" fmla="*/ 3561348 w 4656221"/>
              <a:gd name="connsiteY5" fmla="*/ 61224 h 2936771"/>
              <a:gd name="connsiteX6" fmla="*/ 4656221 w 4656221"/>
              <a:gd name="connsiteY6" fmla="*/ 13098 h 293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6221" h="2936771">
                <a:moveTo>
                  <a:pt x="0" y="2936771"/>
                </a:moveTo>
                <a:cubicBezTo>
                  <a:pt x="139366" y="2925742"/>
                  <a:pt x="278732" y="2914714"/>
                  <a:pt x="457200" y="2840519"/>
                </a:cubicBezTo>
                <a:cubicBezTo>
                  <a:pt x="635668" y="2766324"/>
                  <a:pt x="788069" y="2776350"/>
                  <a:pt x="1070811" y="2491603"/>
                </a:cubicBezTo>
                <a:cubicBezTo>
                  <a:pt x="1353553" y="2206856"/>
                  <a:pt x="1874922" y="1464909"/>
                  <a:pt x="2153653" y="1132035"/>
                </a:cubicBezTo>
                <a:cubicBezTo>
                  <a:pt x="2432384" y="799161"/>
                  <a:pt x="2508584" y="672829"/>
                  <a:pt x="2743200" y="494361"/>
                </a:cubicBezTo>
                <a:cubicBezTo>
                  <a:pt x="2977816" y="315893"/>
                  <a:pt x="3242511" y="141434"/>
                  <a:pt x="3561348" y="61224"/>
                </a:cubicBezTo>
                <a:cubicBezTo>
                  <a:pt x="3880185" y="-18986"/>
                  <a:pt x="4268203" y="-2944"/>
                  <a:pt x="4656221" y="13098"/>
                </a:cubicBezTo>
              </a:path>
            </a:pathLst>
          </a:cu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AC2AED-6F09-4F02-A0E6-3B2EE4898897}"/>
              </a:ext>
            </a:extLst>
          </p:cNvPr>
          <p:cNvSpPr/>
          <p:nvPr/>
        </p:nvSpPr>
        <p:spPr>
          <a:xfrm>
            <a:off x="2339752" y="2060848"/>
            <a:ext cx="4782761" cy="355789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4D3B88-76CF-418C-AD49-92DC31E49F49}"/>
              </a:ext>
            </a:extLst>
          </p:cNvPr>
          <p:cNvSpPr txBox="1"/>
          <p:nvPr/>
        </p:nvSpPr>
        <p:spPr>
          <a:xfrm>
            <a:off x="3374407" y="2348880"/>
            <a:ext cx="7655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 I</a:t>
            </a:r>
          </a:p>
          <a:p>
            <a:endParaRPr lang="fr-CA" sz="2400" dirty="0"/>
          </a:p>
          <a:p>
            <a:r>
              <a:rPr lang="fr-CA" sz="2400" dirty="0"/>
              <a:t>  </a:t>
            </a:r>
          </a:p>
          <a:p>
            <a:endParaRPr lang="fr-CA" sz="2400" dirty="0"/>
          </a:p>
          <a:p>
            <a:endParaRPr lang="fr-CA" sz="2400" dirty="0"/>
          </a:p>
          <a:p>
            <a:endParaRPr lang="fr-CA" sz="2400" dirty="0"/>
          </a:p>
          <a:p>
            <a:r>
              <a:rPr lang="fr-CA" sz="2400" dirty="0"/>
              <a:t>III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FBF51F0-C727-450E-BBAA-976D703581FD}"/>
              </a:ext>
            </a:extLst>
          </p:cNvPr>
          <p:cNvSpPr txBox="1"/>
          <p:nvPr/>
        </p:nvSpPr>
        <p:spPr>
          <a:xfrm>
            <a:off x="3984113" y="288226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/>
              <a:t>II</a:t>
            </a:r>
          </a:p>
        </p:txBody>
      </p:sp>
    </p:spTree>
    <p:extLst>
      <p:ext uri="{BB962C8B-B14F-4D97-AF65-F5344CB8AC3E}">
        <p14:creationId xmlns:p14="http://schemas.microsoft.com/office/powerpoint/2010/main" val="4174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449CA58-BAE3-4CA2-8CC6-BE075EF4234B}"/>
              </a:ext>
            </a:extLst>
          </p:cNvPr>
          <p:cNvSpPr/>
          <p:nvPr/>
        </p:nvSpPr>
        <p:spPr>
          <a:xfrm>
            <a:off x="611560" y="3387652"/>
            <a:ext cx="8352928" cy="11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FCED9237-C1D1-4B55-BDBA-5F99CEA527DA}"/>
              </a:ext>
            </a:extLst>
          </p:cNvPr>
          <p:cNvSpPr/>
          <p:nvPr/>
        </p:nvSpPr>
        <p:spPr>
          <a:xfrm>
            <a:off x="2658660" y="1840340"/>
            <a:ext cx="647976" cy="73097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A0C13B9-0CC9-4271-9F68-2EA2829905F1}"/>
              </a:ext>
            </a:extLst>
          </p:cNvPr>
          <p:cNvSpPr/>
          <p:nvPr/>
        </p:nvSpPr>
        <p:spPr>
          <a:xfrm>
            <a:off x="5550576" y="1804427"/>
            <a:ext cx="1602302" cy="6624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505EAE64-FB1F-4302-BE71-B8DE9A88B279}"/>
              </a:ext>
            </a:extLst>
          </p:cNvPr>
          <p:cNvSpPr/>
          <p:nvPr/>
        </p:nvSpPr>
        <p:spPr>
          <a:xfrm>
            <a:off x="611560" y="2934335"/>
            <a:ext cx="1368152" cy="3984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C7E4510F-08D2-4559-AC92-6E0937906AB5}"/>
              </a:ext>
            </a:extLst>
          </p:cNvPr>
          <p:cNvSpPr/>
          <p:nvPr/>
        </p:nvSpPr>
        <p:spPr>
          <a:xfrm>
            <a:off x="611560" y="4567458"/>
            <a:ext cx="4680520" cy="4221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4488582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4898018" y="1320128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5064646" y="1328784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39BFE28-31EC-441A-86F1-E04828D5B202}"/>
              </a:ext>
            </a:extLst>
          </p:cNvPr>
          <p:cNvSpPr/>
          <p:nvPr/>
        </p:nvSpPr>
        <p:spPr>
          <a:xfrm>
            <a:off x="6260029" y="1052469"/>
            <a:ext cx="316785" cy="60811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07EA4BEF-C04C-4CF4-A35E-7D5C2056D6FD}"/>
              </a:ext>
            </a:extLst>
          </p:cNvPr>
          <p:cNvSpPr/>
          <p:nvPr/>
        </p:nvSpPr>
        <p:spPr>
          <a:xfrm>
            <a:off x="5872505" y="1070562"/>
            <a:ext cx="336684" cy="590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7A14CF27-0C0C-495E-A8A6-596AA0E967C1}"/>
              </a:ext>
            </a:extLst>
          </p:cNvPr>
          <p:cNvSpPr/>
          <p:nvPr/>
        </p:nvSpPr>
        <p:spPr>
          <a:xfrm>
            <a:off x="6622305" y="1032421"/>
            <a:ext cx="359476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C7A593FF-A4DE-4A88-98FF-AECA3A4A831F}"/>
              </a:ext>
            </a:extLst>
          </p:cNvPr>
          <p:cNvSpPr/>
          <p:nvPr/>
        </p:nvSpPr>
        <p:spPr>
          <a:xfrm>
            <a:off x="611560" y="5044547"/>
            <a:ext cx="6192688" cy="35493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	    </a:t>
            </a:r>
            <a:r>
              <a:rPr lang="fr-CA" sz="4400" b="0" i="1" dirty="0" err="1">
                <a:sym typeface="Symbol"/>
              </a:rPr>
              <a:t>aNT</a:t>
            </a:r>
            <a:r>
              <a:rPr lang="fr-CA" sz="4400" b="0" i="1" baseline="-25000" dirty="0" err="1">
                <a:sym typeface="Symbol"/>
              </a:rPr>
              <a:t>s</a:t>
            </a:r>
            <a:endParaRPr lang="en-CA" sz="4400" b="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F 	</a:t>
            </a:r>
            <a:endParaRPr lang="en-CA" sz="4400" b="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183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60" y="1729885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1907704" y="1345164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7AAD9AA4-691D-48FE-9EE4-645D01F14F2E}"/>
              </a:ext>
            </a:extLst>
          </p:cNvPr>
          <p:cNvSpPr/>
          <p:nvPr/>
        </p:nvSpPr>
        <p:spPr>
          <a:xfrm>
            <a:off x="5571997" y="1806657"/>
            <a:ext cx="469357" cy="648213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6469771" y="1790422"/>
            <a:ext cx="569095" cy="648213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611560" y="5454382"/>
            <a:ext cx="8352928" cy="42289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9512" y="2780928"/>
            <a:ext cx="8928992" cy="309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</a:t>
            </a:r>
            <a:r>
              <a:rPr lang="en-US" sz="2400" b="0" i="0" dirty="0">
                <a:effectLst/>
                <a:latin typeface="Calibri "/>
              </a:rPr>
              <a:t>can detect per unit of time (m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 x detection radius (m)</a:t>
            </a:r>
          </a:p>
          <a:p>
            <a:endParaRPr lang="en-US" sz="700" b="0" i="1" dirty="0">
              <a:effectLst/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1" dirty="0">
                <a:effectLst/>
                <a:latin typeface="Calibri "/>
              </a:rPr>
              <a:t>N</a:t>
            </a:r>
            <a:r>
              <a:rPr lang="en-US" sz="2400" b="0" i="0" dirty="0">
                <a:effectLst/>
                <a:latin typeface="Calibri "/>
              </a:rPr>
              <a:t>: Resource density (resources / 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)</a:t>
            </a:r>
          </a:p>
          <a:p>
            <a:endParaRPr lang="en-US" sz="5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lvl="1"/>
            <a:endParaRPr lang="en-US" sz="500" i="1" baseline="-250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 flipV="1">
            <a:off x="5696517" y="1744735"/>
            <a:ext cx="145636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5495220" y="1723455"/>
            <a:ext cx="18636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s</a:t>
            </a:r>
            <a:r>
              <a:rPr lang="fr-CA" sz="4400" b="0" dirty="0"/>
              <a:t> + </a:t>
            </a:r>
            <a:r>
              <a:rPr lang="fr-CA" sz="4400" b="0" i="1" dirty="0"/>
              <a:t>T</a:t>
            </a:r>
            <a:r>
              <a:rPr lang="fr-CA" sz="4400" b="0" i="1" baseline="-25000" dirty="0"/>
              <a:t>h</a:t>
            </a:r>
            <a:endParaRPr lang="en-CA" sz="4400" b="0" i="1" dirty="0"/>
          </a:p>
        </p:txBody>
      </p:sp>
    </p:spTree>
    <p:extLst>
      <p:ext uri="{BB962C8B-B14F-4D97-AF65-F5344CB8AC3E}">
        <p14:creationId xmlns:p14="http://schemas.microsoft.com/office/powerpoint/2010/main" val="356652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animBg="1"/>
      <p:bldP spid="32" grpId="1" animBg="1"/>
      <p:bldP spid="32" grpId="2" animBg="1"/>
      <p:bldP spid="33" grpId="1" animBg="1"/>
      <p:bldP spid="33" grpId="2" animBg="1"/>
      <p:bldP spid="31" grpId="1" animBg="1"/>
      <p:bldP spid="31" grpId="2" animBg="1"/>
      <p:bldP spid="27" grpId="0" animBg="1"/>
      <p:bldP spid="27" grpId="1" animBg="1"/>
      <p:bldP spid="29" grpId="0" animBg="1"/>
      <p:bldP spid="29" grpId="1" animBg="1"/>
      <p:bldP spid="30" grpId="1" animBg="1"/>
      <p:bldP spid="30" grpId="2" animBg="1"/>
      <p:bldP spid="35" grpId="0" animBg="1"/>
      <p:bldP spid="35" grpId="1" animBg="1"/>
      <p:bldP spid="37" grpId="0" animBg="1"/>
      <p:bldP spid="37" grpId="1" animBg="1"/>
      <p:bldP spid="34" grpId="0" animBg="1"/>
      <p:bldP spid="34" grpId="1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4488582" y="1304429"/>
            <a:ext cx="616249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" name="ZoneTexte 2"/>
          <p:cNvSpPr txBox="1"/>
          <p:nvPr/>
        </p:nvSpPr>
        <p:spPr>
          <a:xfrm>
            <a:off x="4898018" y="1320128"/>
            <a:ext cx="566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5064646" y="1328784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 dirty="0"/>
              <a:t>=</a:t>
            </a:r>
            <a:endParaRPr lang="en-CA" sz="4400" b="0" dirty="0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93F12403-B38F-4233-9276-15922081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960088"/>
            <a:ext cx="3536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	    </a:t>
            </a:r>
            <a:r>
              <a:rPr lang="fr-CA" sz="4400" b="0" i="1" dirty="0" err="1">
                <a:sym typeface="Symbol"/>
              </a:rPr>
              <a:t>aNT</a:t>
            </a:r>
            <a:r>
              <a:rPr lang="fr-CA" sz="4400" b="0" i="1" baseline="-25000" dirty="0" err="1">
                <a:sym typeface="Symbol"/>
              </a:rPr>
              <a:t>s</a:t>
            </a:r>
            <a:endParaRPr lang="en-CA" sz="4400" b="0" i="1" baseline="-25000" dirty="0"/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45E05901-B3AB-400A-8B56-32E8DE200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980728"/>
            <a:ext cx="96251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F 	</a:t>
            </a:r>
            <a:endParaRPr lang="en-CA" sz="4400" b="0" i="1" baseline="-25000" dirty="0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A9EF84C0-F870-47CB-9B9D-FD99EAC0B0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82183" y="1761673"/>
            <a:ext cx="33830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F5CB24C4-7098-40F7-9111-61557F105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60" y="1729885"/>
            <a:ext cx="1273368" cy="76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f</a:t>
            </a:r>
            <a:endParaRPr lang="en-CA" sz="4400" b="0" i="1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9B4A895-80F1-463B-B694-E6D56519B5CA}"/>
              </a:ext>
            </a:extLst>
          </p:cNvPr>
          <p:cNvSpPr txBox="1"/>
          <p:nvPr/>
        </p:nvSpPr>
        <p:spPr>
          <a:xfrm>
            <a:off x="1907704" y="1345164"/>
            <a:ext cx="9470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 </a:t>
            </a:r>
            <a:r>
              <a:rPr lang="en-CA" sz="4400" dirty="0"/>
              <a:t>= </a:t>
            </a:r>
            <a:endParaRPr lang="fr-CA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15EC97DE-7C5F-43FF-96D5-AFA116B471B9}"/>
              </a:ext>
            </a:extLst>
          </p:cNvPr>
          <p:cNvSpPr/>
          <p:nvPr/>
        </p:nvSpPr>
        <p:spPr>
          <a:xfrm>
            <a:off x="6469770" y="1790422"/>
            <a:ext cx="1702629" cy="6482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7B9FA9B-B107-4338-815E-24CA8C41F46C}"/>
              </a:ext>
            </a:extLst>
          </p:cNvPr>
          <p:cNvSpPr/>
          <p:nvPr/>
        </p:nvSpPr>
        <p:spPr>
          <a:xfrm>
            <a:off x="611560" y="5805264"/>
            <a:ext cx="8352928" cy="750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7804527-E8E2-451A-A68B-A54F0C4FA851}"/>
              </a:ext>
            </a:extLst>
          </p:cNvPr>
          <p:cNvSpPr txBox="1"/>
          <p:nvPr/>
        </p:nvSpPr>
        <p:spPr>
          <a:xfrm>
            <a:off x="179512" y="2780928"/>
            <a:ext cx="8928992" cy="383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00" i="1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r>
              <a:rPr lang="en-US" sz="2400" i="1" dirty="0">
                <a:latin typeface="Calibri "/>
              </a:rPr>
              <a:t> = T</a:t>
            </a:r>
            <a:r>
              <a:rPr lang="en-US" sz="2400" i="1" baseline="-25000" dirty="0">
                <a:latin typeface="Calibri "/>
              </a:rPr>
              <a:t>s </a:t>
            </a:r>
            <a:r>
              <a:rPr lang="en-US" sz="2400" dirty="0">
                <a:latin typeface="Calibri "/>
              </a:rPr>
              <a:t>+ </a:t>
            </a: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dirty="0"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a</a:t>
            </a:r>
            <a:r>
              <a:rPr lang="en-US" sz="2400" dirty="0">
                <a:latin typeface="Calibri "/>
              </a:rPr>
              <a:t>: Search rate, e.g., area over which prey </a:t>
            </a:r>
            <a:r>
              <a:rPr lang="en-US" sz="2400" b="0" i="0" dirty="0">
                <a:effectLst/>
                <a:latin typeface="Calibri "/>
              </a:rPr>
              <a:t>can detect per unit of time (m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/min)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"/>
              </a:rPr>
              <a:t>Speed (m</a:t>
            </a:r>
            <a:r>
              <a:rPr lang="en-US" sz="2400" baseline="30000" dirty="0">
                <a:latin typeface="Calibri "/>
              </a:rPr>
              <a:t>2</a:t>
            </a:r>
            <a:r>
              <a:rPr lang="en-US" sz="2400" dirty="0">
                <a:latin typeface="Calibri "/>
              </a:rPr>
              <a:t>/min) x detection radius (m)</a:t>
            </a:r>
          </a:p>
          <a:p>
            <a:endParaRPr lang="en-US" sz="700" b="0" i="1" dirty="0">
              <a:effectLst/>
              <a:latin typeface="Calibri 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1" dirty="0">
                <a:effectLst/>
                <a:latin typeface="Calibri "/>
              </a:rPr>
              <a:t>N</a:t>
            </a:r>
            <a:r>
              <a:rPr lang="en-US" sz="2400" b="0" i="0" dirty="0">
                <a:effectLst/>
                <a:latin typeface="Calibri "/>
              </a:rPr>
              <a:t>: prey density (prey/ m</a:t>
            </a:r>
            <a:r>
              <a:rPr lang="en-US" sz="2400" b="0" i="0" baseline="30000" dirty="0">
                <a:effectLst/>
                <a:latin typeface="Calibri "/>
              </a:rPr>
              <a:t>2</a:t>
            </a:r>
            <a:r>
              <a:rPr lang="en-US" sz="2400" b="0" i="0" dirty="0">
                <a:effectLst/>
                <a:latin typeface="Calibri "/>
              </a:rPr>
              <a:t>)</a:t>
            </a:r>
          </a:p>
          <a:p>
            <a:endParaRPr lang="en-US" sz="5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s</a:t>
            </a:r>
            <a:r>
              <a:rPr lang="en-US" sz="2400" dirty="0">
                <a:latin typeface="Calibri "/>
              </a:rPr>
              <a:t>: Total time spent searching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lvl="1"/>
            <a:endParaRPr lang="en-US" sz="500" i="1" baseline="-25000" dirty="0">
              <a:latin typeface="Calibri 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alibri "/>
              </a:rPr>
              <a:t>T</a:t>
            </a:r>
            <a:r>
              <a:rPr lang="en-US" sz="2400" i="1" baseline="-25000" dirty="0">
                <a:latin typeface="Calibri "/>
              </a:rPr>
              <a:t>h</a:t>
            </a:r>
            <a:r>
              <a:rPr lang="en-US" sz="2400" dirty="0">
                <a:latin typeface="Calibri "/>
              </a:rPr>
              <a:t>: Total time species handling (min) during </a:t>
            </a:r>
            <a:r>
              <a:rPr lang="en-US" sz="2400" i="1" dirty="0" err="1">
                <a:latin typeface="Calibri "/>
              </a:rPr>
              <a:t>T</a:t>
            </a:r>
            <a:r>
              <a:rPr lang="en-US" sz="2400" i="1" baseline="-25000" dirty="0" err="1">
                <a:latin typeface="Calibri "/>
              </a:rPr>
              <a:t>f</a:t>
            </a:r>
            <a:endParaRPr lang="en-US" sz="2400" i="1" baseline="-25000" dirty="0">
              <a:latin typeface="Calibri 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i="1" dirty="0">
                <a:latin typeface="Calibri "/>
              </a:rPr>
              <a:t>T</a:t>
            </a:r>
            <a:r>
              <a:rPr lang="en-CA" sz="2400" i="1" baseline="-25000" dirty="0">
                <a:latin typeface="Calibri "/>
              </a:rPr>
              <a:t>h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= </a:t>
            </a:r>
            <a:r>
              <a:rPr lang="en-CA" sz="2400" i="1" dirty="0" err="1">
                <a:latin typeface="Calibri "/>
              </a:rPr>
              <a:t>aNT</a:t>
            </a:r>
            <a:r>
              <a:rPr lang="en-CA" sz="2400" i="1" baseline="-25000" dirty="0" err="1">
                <a:latin typeface="Calibri "/>
              </a:rPr>
              <a:t>s</a:t>
            </a:r>
            <a:r>
              <a:rPr lang="en-CA" sz="2400" i="1" dirty="0">
                <a:latin typeface="Calibri "/>
              </a:rPr>
              <a:t> </a:t>
            </a:r>
            <a:r>
              <a:rPr lang="en-CA" sz="2400" dirty="0">
                <a:latin typeface="Calibri "/>
              </a:rPr>
              <a:t>x </a:t>
            </a:r>
            <a:r>
              <a:rPr lang="en-CA" sz="2400" i="1" dirty="0">
                <a:latin typeface="Calibri "/>
              </a:rPr>
              <a:t>h</a:t>
            </a:r>
            <a:r>
              <a:rPr lang="en-CA" sz="2400" dirty="0">
                <a:latin typeface="Calibri "/>
              </a:rPr>
              <a:t>, </a:t>
            </a:r>
          </a:p>
          <a:p>
            <a:pPr lvl="3"/>
            <a:r>
              <a:rPr lang="en-CA" sz="2400" dirty="0">
                <a:latin typeface="Calibri "/>
              </a:rPr>
              <a:t>     </a:t>
            </a:r>
            <a:r>
              <a:rPr lang="en-CA" sz="2000" dirty="0">
                <a:latin typeface="Calibri "/>
              </a:rPr>
              <a:t>where </a:t>
            </a:r>
            <a:r>
              <a:rPr lang="en-CA" sz="2000" i="1" dirty="0">
                <a:latin typeface="Calibri "/>
              </a:rPr>
              <a:t>h</a:t>
            </a:r>
            <a:r>
              <a:rPr lang="en-CA" sz="2000" dirty="0">
                <a:latin typeface="Calibri "/>
              </a:rPr>
              <a:t>: time needed to handle each prey (min / prey)</a:t>
            </a:r>
            <a:endParaRPr lang="en-CA" sz="2400" dirty="0">
              <a:latin typeface="Calibri "/>
            </a:endParaRPr>
          </a:p>
        </p:txBody>
      </p:sp>
      <p:sp>
        <p:nvSpPr>
          <p:cNvPr id="140300" name="Text Box 12"/>
          <p:cNvSpPr txBox="1">
            <a:spLocks noChangeArrowheads="1"/>
          </p:cNvSpPr>
          <p:nvPr/>
        </p:nvSpPr>
        <p:spPr bwMode="auto">
          <a:xfrm>
            <a:off x="5495220" y="1723455"/>
            <a:ext cx="274918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T</a:t>
            </a:r>
            <a:r>
              <a:rPr lang="fr-CA" sz="4400" b="0" i="1" baseline="-25000" dirty="0"/>
              <a:t>s</a:t>
            </a:r>
            <a:r>
              <a:rPr lang="fr-CA" sz="4400" b="0" dirty="0"/>
              <a:t> + </a:t>
            </a:r>
            <a:r>
              <a:rPr lang="fr-CA" sz="4400" b="0" i="1" dirty="0" err="1"/>
              <a:t>aNT</a:t>
            </a:r>
            <a:r>
              <a:rPr lang="fr-CA" sz="4400" b="0" i="1" baseline="-25000" dirty="0" err="1"/>
              <a:t>s</a:t>
            </a:r>
            <a:r>
              <a:rPr lang="fr-CA" sz="4400" b="0" dirty="0" err="1"/>
              <a:t>×</a:t>
            </a:r>
            <a:r>
              <a:rPr lang="fr-CA" sz="4400" b="0" i="1" dirty="0" err="1"/>
              <a:t>h</a:t>
            </a:r>
            <a:endParaRPr lang="en-CA" sz="4400" b="0" i="1" dirty="0"/>
          </a:p>
        </p:txBody>
      </p:sp>
      <p:sp>
        <p:nvSpPr>
          <p:cNvPr id="52" name="Line 13">
            <a:extLst>
              <a:ext uri="{FF2B5EF4-FFF2-40B4-BE49-F238E27FC236}">
                <a16:creationId xmlns:a16="http://schemas.microsoft.com/office/drawing/2014/main" id="{B850CA4F-208A-476A-B0B3-01421B47B1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96517" y="1744735"/>
            <a:ext cx="247588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1554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6411153D-1849-4DCC-8638-669765AED659}"/>
              </a:ext>
            </a:extLst>
          </p:cNvPr>
          <p:cNvSpPr/>
          <p:nvPr/>
        </p:nvSpPr>
        <p:spPr>
          <a:xfrm>
            <a:off x="2771800" y="2885728"/>
            <a:ext cx="1122982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47914840-3079-4AD0-A05C-C28200356C0A}"/>
              </a:ext>
            </a:extLst>
          </p:cNvPr>
          <p:cNvSpPr/>
          <p:nvPr/>
        </p:nvSpPr>
        <p:spPr>
          <a:xfrm>
            <a:off x="2823313" y="3845829"/>
            <a:ext cx="1252485" cy="792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7DA039A-BD33-4735-AD49-3AAF096B024B}"/>
              </a:ext>
            </a:extLst>
          </p:cNvPr>
          <p:cNvSpPr/>
          <p:nvPr/>
        </p:nvSpPr>
        <p:spPr>
          <a:xfrm>
            <a:off x="4427984" y="96008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0895417E-A2A3-49BF-AAC8-0843E8E29CAA}"/>
              </a:ext>
            </a:extLst>
          </p:cNvPr>
          <p:cNvSpPr/>
          <p:nvPr/>
        </p:nvSpPr>
        <p:spPr>
          <a:xfrm>
            <a:off x="5004048" y="1805608"/>
            <a:ext cx="367456" cy="6152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0" y="-27384"/>
            <a:ext cx="9144000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F96646E-2D9B-4D5C-BB3C-B46C98B77E9E}"/>
              </a:ext>
            </a:extLst>
          </p:cNvPr>
          <p:cNvSpPr txBox="1"/>
          <p:nvPr/>
        </p:nvSpPr>
        <p:spPr>
          <a:xfrm>
            <a:off x="401140" y="5153000"/>
            <a:ext cx="834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What if multiple prey types can be consumed? </a:t>
            </a:r>
            <a:endParaRPr lang="fr-CA" sz="32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64499C5-4B3A-4163-BEE2-EE2AA910DF8D}"/>
              </a:ext>
            </a:extLst>
          </p:cNvPr>
          <p:cNvSpPr txBox="1"/>
          <p:nvPr/>
        </p:nvSpPr>
        <p:spPr>
          <a:xfrm>
            <a:off x="1907704" y="3976608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9960BC8-8BDC-46B1-A7FC-DA1F10FA072B}"/>
              </a:ext>
            </a:extLst>
          </p:cNvPr>
          <p:cNvSpPr txBox="1"/>
          <p:nvPr/>
        </p:nvSpPr>
        <p:spPr>
          <a:xfrm>
            <a:off x="2840807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71C650CC-C13A-4D40-8AD4-F420C9FC463D}"/>
              </a:ext>
            </a:extLst>
          </p:cNvPr>
          <p:cNvSpPr txBox="1"/>
          <p:nvPr/>
        </p:nvSpPr>
        <p:spPr>
          <a:xfrm>
            <a:off x="2768799" y="381168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F710CC0-8951-458D-B943-5356D7ED6B68}"/>
              </a:ext>
            </a:extLst>
          </p:cNvPr>
          <p:cNvSpPr txBox="1"/>
          <p:nvPr/>
        </p:nvSpPr>
        <p:spPr>
          <a:xfrm>
            <a:off x="2292006" y="3040504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1F4185F-DD2B-47BD-9ABD-D819F6A83F6F}"/>
              </a:ext>
            </a:extLst>
          </p:cNvPr>
          <p:cNvSpPr txBox="1"/>
          <p:nvPr/>
        </p:nvSpPr>
        <p:spPr>
          <a:xfrm>
            <a:off x="2759682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8AB7EB-DF9C-4D01-B065-0DA0D3901B45}"/>
              </a:ext>
            </a:extLst>
          </p:cNvPr>
          <p:cNvSpPr txBox="1"/>
          <p:nvPr/>
        </p:nvSpPr>
        <p:spPr>
          <a:xfrm>
            <a:off x="2685757" y="28755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B14CF276-9262-4A0A-AADD-3F86FDA2AD1A}"/>
              </a:ext>
            </a:extLst>
          </p:cNvPr>
          <p:cNvCxnSpPr/>
          <p:nvPr/>
        </p:nvCxnSpPr>
        <p:spPr>
          <a:xfrm>
            <a:off x="1907704" y="3811687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92989F1C-167E-444F-B7B8-3F5F0EEA3ABC}"/>
              </a:ext>
            </a:extLst>
          </p:cNvPr>
          <p:cNvSpPr txBox="1"/>
          <p:nvPr/>
        </p:nvSpPr>
        <p:spPr>
          <a:xfrm>
            <a:off x="5037163" y="3976608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AFAE6F7-FC95-4420-AD97-08333689E776}"/>
              </a:ext>
            </a:extLst>
          </p:cNvPr>
          <p:cNvSpPr txBox="1"/>
          <p:nvPr/>
        </p:nvSpPr>
        <p:spPr>
          <a:xfrm>
            <a:off x="5710093" y="376058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D71F48-6576-4E2C-8EAD-298338BE544B}"/>
              </a:ext>
            </a:extLst>
          </p:cNvPr>
          <p:cNvSpPr txBox="1"/>
          <p:nvPr/>
        </p:nvSpPr>
        <p:spPr>
          <a:xfrm>
            <a:off x="5638085" y="381168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A75D647-6380-4EDE-97C6-9FA35D152FD1}"/>
              </a:ext>
            </a:extLst>
          </p:cNvPr>
          <p:cNvSpPr txBox="1"/>
          <p:nvPr/>
        </p:nvSpPr>
        <p:spPr>
          <a:xfrm>
            <a:off x="5308580" y="3040504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C8F0A76-4504-46AD-BE4A-56C439DC42EC}"/>
              </a:ext>
            </a:extLst>
          </p:cNvPr>
          <p:cNvSpPr txBox="1"/>
          <p:nvPr/>
        </p:nvSpPr>
        <p:spPr>
          <a:xfrm>
            <a:off x="5493142" y="2875583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1621247-4F4D-475A-A810-2CA2D1A226B5}"/>
              </a:ext>
            </a:extLst>
          </p:cNvPr>
          <p:cNvCxnSpPr/>
          <p:nvPr/>
        </p:nvCxnSpPr>
        <p:spPr>
          <a:xfrm>
            <a:off x="5037163" y="3811687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14">
            <a:extLst>
              <a:ext uri="{FF2B5EF4-FFF2-40B4-BE49-F238E27FC236}">
                <a16:creationId xmlns:a16="http://schemas.microsoft.com/office/drawing/2014/main" id="{E1E4E55F-4E1C-4730-9E73-A9711921C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504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4" name="Text Box 15">
            <a:extLst>
              <a:ext uri="{FF2B5EF4-FFF2-40B4-BE49-F238E27FC236}">
                <a16:creationId xmlns:a16="http://schemas.microsoft.com/office/drawing/2014/main" id="{99EEDCA5-FE06-44F5-9618-7CA6C10DA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7642" y="343319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A30C1D9-2E12-4AC5-8FFD-D1D2DC046BA8}"/>
              </a:ext>
            </a:extLst>
          </p:cNvPr>
          <p:cNvSpPr txBox="1"/>
          <p:nvPr/>
        </p:nvSpPr>
        <p:spPr>
          <a:xfrm>
            <a:off x="1028576" y="3415978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A597C74B-B2D0-404B-99DE-64E6D028B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8838" y="335699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57" name="Text Box 15">
            <a:extLst>
              <a:ext uri="{FF2B5EF4-FFF2-40B4-BE49-F238E27FC236}">
                <a16:creationId xmlns:a16="http://schemas.microsoft.com/office/drawing/2014/main" id="{2BB51786-D87F-459F-9940-57F7ECBD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976" y="343319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E9859B01-FC0B-4E01-9A65-42C0611C4B39}"/>
              </a:ext>
            </a:extLst>
          </p:cNvPr>
          <p:cNvSpPr txBox="1"/>
          <p:nvPr/>
        </p:nvSpPr>
        <p:spPr>
          <a:xfrm>
            <a:off x="587228" y="5098484"/>
            <a:ext cx="8155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Where </a:t>
            </a:r>
            <a:r>
              <a:rPr lang="en-CA" sz="2400" i="1" dirty="0"/>
              <a:t>p</a:t>
            </a:r>
            <a:r>
              <a:rPr lang="en-CA" sz="2400" i="1" baseline="-25000" dirty="0"/>
              <a:t>i</a:t>
            </a:r>
            <a:r>
              <a:rPr lang="en-CA" sz="2400" i="1" dirty="0"/>
              <a:t> </a:t>
            </a:r>
            <a:r>
              <a:rPr lang="en-CA" sz="2400" dirty="0"/>
              <a:t>indicates whether (value of 1) are not (value of 0) type </a:t>
            </a:r>
            <a:r>
              <a:rPr lang="en-CA" sz="2400" i="1" dirty="0" err="1"/>
              <a:t>i</a:t>
            </a:r>
            <a:r>
              <a:rPr lang="en-CA" sz="2400" dirty="0"/>
              <a:t> prey is consumed whenever encountered </a:t>
            </a:r>
            <a:endParaRPr lang="fr-CA" sz="2400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13AEB1A-4FE0-4F46-A543-E94074D525F6}"/>
              </a:ext>
            </a:extLst>
          </p:cNvPr>
          <p:cNvSpPr txBox="1"/>
          <p:nvPr/>
        </p:nvSpPr>
        <p:spPr>
          <a:xfrm>
            <a:off x="5574220" y="2824480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BDE4702-E5BE-4D5F-B535-2EFD716F9FEE}"/>
              </a:ext>
            </a:extLst>
          </p:cNvPr>
          <p:cNvGrpSpPr/>
          <p:nvPr/>
        </p:nvGrpSpPr>
        <p:grpSpPr>
          <a:xfrm>
            <a:off x="4427984" y="960088"/>
            <a:ext cx="3816424" cy="1532808"/>
            <a:chOff x="4427984" y="960088"/>
            <a:chExt cx="3816424" cy="1532808"/>
          </a:xfrm>
        </p:grpSpPr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FB6A5A1F-FB32-4396-B2F0-2E8F3A2FC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37D1B54-ADA3-49AC-8F66-0A4DBAD6F42E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64" name="Text Box 15">
              <a:extLst>
                <a:ext uri="{FF2B5EF4-FFF2-40B4-BE49-F238E27FC236}">
                  <a16:creationId xmlns:a16="http://schemas.microsoft.com/office/drawing/2014/main" id="{E5E578B6-156F-49CA-8682-DAAECB08C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5000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b="0" dirty="0"/>
                <a:t>=</a:t>
              </a:r>
              <a:endParaRPr lang="en-CA" sz="4400" b="0" dirty="0"/>
            </a:p>
          </p:txBody>
        </p:sp>
        <p:sp>
          <p:nvSpPr>
            <p:cNvPr id="65" name="Text Box 11">
              <a:extLst>
                <a:ext uri="{FF2B5EF4-FFF2-40B4-BE49-F238E27FC236}">
                  <a16:creationId xmlns:a16="http://schemas.microsoft.com/office/drawing/2014/main" id="{52A90A1B-44B9-4FC8-A740-F39B54984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 	    </a:t>
              </a:r>
              <a:r>
                <a:rPr lang="fr-CA" sz="4400" b="0" i="1" dirty="0" err="1">
                  <a:sym typeface="Symbol"/>
                </a:rPr>
                <a:t>aNT</a:t>
              </a:r>
              <a:r>
                <a:rPr lang="fr-CA" sz="4400" b="0" i="1" baseline="-25000" dirty="0" err="1">
                  <a:sym typeface="Symbol"/>
                </a:rPr>
                <a:t>s</a:t>
              </a:r>
              <a:endParaRPr lang="en-CA" sz="4400" b="0" i="1" baseline="-25000" dirty="0"/>
            </a:p>
          </p:txBody>
        </p:sp>
        <p:sp>
          <p:nvSpPr>
            <p:cNvPr id="67" name="Text Box 12">
              <a:extLst>
                <a:ext uri="{FF2B5EF4-FFF2-40B4-BE49-F238E27FC236}">
                  <a16:creationId xmlns:a16="http://schemas.microsoft.com/office/drawing/2014/main" id="{43E02F1C-FF7C-4F87-8578-EF45D5F77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T</a:t>
              </a:r>
              <a:r>
                <a:rPr lang="fr-CA" sz="4400" b="0" i="1" baseline="-25000" dirty="0"/>
                <a:t>s</a:t>
              </a:r>
              <a:r>
                <a:rPr lang="fr-CA" sz="4400" b="0" dirty="0"/>
                <a:t> + </a:t>
              </a:r>
              <a:r>
                <a:rPr lang="fr-CA" sz="4400" b="0" i="1" dirty="0" err="1"/>
                <a:t>aNT</a:t>
              </a:r>
              <a:r>
                <a:rPr lang="fr-CA" sz="4400" b="0" i="1" baseline="-25000" dirty="0" err="1"/>
                <a:t>s</a:t>
              </a:r>
              <a:r>
                <a:rPr lang="fr-CA" sz="4400" b="0" dirty="0" err="1"/>
                <a:t>×</a:t>
              </a:r>
              <a:r>
                <a:rPr lang="fr-CA" sz="4400" b="0" i="1" dirty="0" err="1"/>
                <a:t>h</a:t>
              </a:r>
              <a:endParaRPr lang="en-CA" sz="4400" b="0" i="1" dirty="0"/>
            </a:p>
          </p:txBody>
        </p:sp>
        <p:sp>
          <p:nvSpPr>
            <p:cNvPr id="68" name="Line 13">
              <a:extLst>
                <a:ext uri="{FF2B5EF4-FFF2-40B4-BE49-F238E27FC236}">
                  <a16:creationId xmlns:a16="http://schemas.microsoft.com/office/drawing/2014/main" id="{A6140D08-DBC8-4096-9EAC-9E2AF558D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6C00236D-AACB-468B-B552-4B6AD56F672E}"/>
              </a:ext>
            </a:extLst>
          </p:cNvPr>
          <p:cNvGrpSpPr/>
          <p:nvPr/>
        </p:nvGrpSpPr>
        <p:grpSpPr>
          <a:xfrm>
            <a:off x="2627784" y="908720"/>
            <a:ext cx="3816424" cy="1532808"/>
            <a:chOff x="4427984" y="960088"/>
            <a:chExt cx="3816424" cy="1532808"/>
          </a:xfrm>
        </p:grpSpPr>
        <p:sp>
          <p:nvSpPr>
            <p:cNvPr id="70" name="Rectangle 14">
              <a:extLst>
                <a:ext uri="{FF2B5EF4-FFF2-40B4-BE49-F238E27FC236}">
                  <a16:creationId xmlns:a16="http://schemas.microsoft.com/office/drawing/2014/main" id="{9CA59946-E10F-4515-9360-F2761CF4F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82" y="1304429"/>
              <a:ext cx="616249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CA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9E36FCCB-B9EA-4FC1-941F-4AE6527D4A4F}"/>
                </a:ext>
              </a:extLst>
            </p:cNvPr>
            <p:cNvSpPr txBox="1"/>
            <p:nvPr/>
          </p:nvSpPr>
          <p:spPr>
            <a:xfrm>
              <a:off x="4898018" y="1320128"/>
              <a:ext cx="5664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i="1" dirty="0"/>
                <a:t>I</a:t>
              </a:r>
              <a:endParaRPr lang="fr-CA" i="1" dirty="0"/>
            </a:p>
          </p:txBody>
        </p:sp>
        <p:sp>
          <p:nvSpPr>
            <p:cNvPr id="72" name="Text Box 15">
              <a:extLst>
                <a:ext uri="{FF2B5EF4-FFF2-40B4-BE49-F238E27FC236}">
                  <a16:creationId xmlns:a16="http://schemas.microsoft.com/office/drawing/2014/main" id="{7F31078A-0F33-474B-9D2D-AD19F68E1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646" y="1328784"/>
              <a:ext cx="500062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CA" sz="4400" b="0" dirty="0"/>
                <a:t>=</a:t>
              </a:r>
              <a:endParaRPr lang="en-CA" sz="4400" b="0" dirty="0"/>
            </a:p>
          </p:txBody>
        </p:sp>
        <p:sp>
          <p:nvSpPr>
            <p:cNvPr id="73" name="Text Box 11">
              <a:extLst>
                <a:ext uri="{FF2B5EF4-FFF2-40B4-BE49-F238E27FC236}">
                  <a16:creationId xmlns:a16="http://schemas.microsoft.com/office/drawing/2014/main" id="{D36A96CF-7404-438B-8CB9-48E19145F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960088"/>
              <a:ext cx="353695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 	    </a:t>
              </a:r>
              <a:r>
                <a:rPr lang="fr-CA" sz="4400" b="0" i="1" dirty="0" err="1">
                  <a:sym typeface="Symbol"/>
                </a:rPr>
                <a:t>aNT</a:t>
              </a:r>
              <a:r>
                <a:rPr lang="fr-CA" sz="4400" b="0" i="1" baseline="-25000" dirty="0" err="1">
                  <a:sym typeface="Symbol"/>
                </a:rPr>
                <a:t>s</a:t>
              </a:r>
              <a:endParaRPr lang="en-CA" sz="4400" b="0" i="1" baseline="-25000" dirty="0"/>
            </a:p>
          </p:txBody>
        </p:sp>
        <p:sp>
          <p:nvSpPr>
            <p:cNvPr id="74" name="Text Box 12">
              <a:extLst>
                <a:ext uri="{FF2B5EF4-FFF2-40B4-BE49-F238E27FC236}">
                  <a16:creationId xmlns:a16="http://schemas.microsoft.com/office/drawing/2014/main" id="{D768EE80-CF3C-478D-910F-BA6A835F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5220" y="1723455"/>
              <a:ext cx="2749188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4400" b="0" i="1" dirty="0"/>
                <a:t>T</a:t>
              </a:r>
              <a:r>
                <a:rPr lang="fr-CA" sz="4400" b="0" i="1" baseline="-25000" dirty="0"/>
                <a:t>s</a:t>
              </a:r>
              <a:r>
                <a:rPr lang="fr-CA" sz="4400" b="0" dirty="0"/>
                <a:t> + </a:t>
              </a:r>
              <a:r>
                <a:rPr lang="fr-CA" sz="4400" b="0" i="1" dirty="0" err="1"/>
                <a:t>aNT</a:t>
              </a:r>
              <a:r>
                <a:rPr lang="fr-CA" sz="4400" b="0" i="1" baseline="-25000" dirty="0" err="1"/>
                <a:t>s</a:t>
              </a:r>
              <a:r>
                <a:rPr lang="fr-CA" sz="4400" b="0" dirty="0" err="1"/>
                <a:t>×</a:t>
              </a:r>
              <a:r>
                <a:rPr lang="fr-CA" sz="4400" b="0" i="1" dirty="0" err="1"/>
                <a:t>h</a:t>
              </a:r>
              <a:endParaRPr lang="en-CA" sz="4400" b="0" i="1" dirty="0"/>
            </a:p>
          </p:txBody>
        </p:sp>
        <p:sp>
          <p:nvSpPr>
            <p:cNvPr id="75" name="Line 13">
              <a:extLst>
                <a:ext uri="{FF2B5EF4-FFF2-40B4-BE49-F238E27FC236}">
                  <a16:creationId xmlns:a16="http://schemas.microsoft.com/office/drawing/2014/main" id="{CD20D729-5914-41B9-A446-192D9BB13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96517" y="1744735"/>
              <a:ext cx="247588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79" name="Text Box 20">
            <a:extLst>
              <a:ext uri="{FF2B5EF4-FFF2-40B4-BE49-F238E27FC236}">
                <a16:creationId xmlns:a16="http://schemas.microsoft.com/office/drawing/2014/main" id="{CF2B95F8-DE0D-4BCF-B6C8-CF6C828B6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55840"/>
            <a:ext cx="9180512" cy="892552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Multispecies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mechanistic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functional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response</a:t>
            </a:r>
            <a:endParaRPr lang="fr-CA" sz="3600" dirty="0">
              <a:solidFill>
                <a:schemeClr val="bg1"/>
              </a:solidFill>
            </a:endParaRPr>
          </a:p>
          <a:p>
            <a:pPr algn="ctr"/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00023 L -0.1967 -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  <p:bldP spid="78" grpId="1" animBg="1"/>
      <p:bldP spid="5" grpId="0" animBg="1"/>
      <p:bldP spid="5" grpId="1" animBg="1"/>
      <p:bldP spid="76" grpId="0" animBg="1"/>
      <p:bldP spid="76" grpId="1" animBg="1"/>
      <p:bldP spid="15" grpId="0" animBg="1"/>
      <p:bldP spid="30" grpId="0"/>
      <p:bldP spid="30" grpId="1"/>
      <p:bldP spid="37" grpId="0"/>
      <p:bldP spid="41" grpId="0"/>
      <p:bldP spid="42" grpId="0"/>
      <p:bldP spid="43" grpId="0"/>
      <p:bldP spid="44" grpId="0"/>
      <p:bldP spid="45" grpId="0"/>
      <p:bldP spid="47" grpId="0"/>
      <p:bldP spid="48" grpId="0"/>
      <p:bldP spid="49" grpId="0"/>
      <p:bldP spid="50" grpId="0"/>
      <p:bldP spid="51" grpId="0"/>
      <p:bldP spid="53" grpId="0" animBg="1"/>
      <p:bldP spid="54" grpId="0"/>
      <p:bldP spid="55" grpId="0"/>
      <p:bldP spid="56" grpId="0" animBg="1"/>
      <p:bldP spid="57" grpId="0"/>
      <p:bldP spid="58" grpId="0"/>
      <p:bldP spid="60" grpId="0"/>
      <p:bldP spid="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504551" y="351320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We can estimate </a:t>
            </a:r>
            <a:r>
              <a:rPr lang="en-CA" sz="2000" i="1" dirty="0"/>
              <a:t>E</a:t>
            </a:r>
            <a:r>
              <a:rPr lang="en-CA" sz="2000" dirty="0"/>
              <a:t> for a diet of </a:t>
            </a:r>
            <a:r>
              <a:rPr lang="en-CA" sz="2000" i="1" dirty="0"/>
              <a:t>M</a:t>
            </a:r>
            <a:r>
              <a:rPr lang="en-CA" sz="2000" dirty="0"/>
              <a:t> resource types by multiplying </a:t>
            </a:r>
            <a:r>
              <a:rPr lang="en-CA" sz="2000" i="1" dirty="0"/>
              <a:t>e </a:t>
            </a:r>
            <a:r>
              <a:rPr lang="en-CA" sz="2000" dirty="0"/>
              <a:t>of each resource type following: </a:t>
            </a:r>
            <a:endParaRPr lang="fr-CA" sz="2000" dirty="0"/>
          </a:p>
        </p:txBody>
      </p:sp>
      <p:sp>
        <p:nvSpPr>
          <p:cNvPr id="36" name="ZoneTexte 35"/>
          <p:cNvSpPr txBox="1"/>
          <p:nvPr/>
        </p:nvSpPr>
        <p:spPr>
          <a:xfrm>
            <a:off x="3864069" y="5632792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37" name="ZoneTexte 36"/>
          <p:cNvSpPr txBox="1"/>
          <p:nvPr/>
        </p:nvSpPr>
        <p:spPr>
          <a:xfrm>
            <a:off x="4536999" y="54167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8" name="ZoneTexte 37"/>
          <p:cNvSpPr txBox="1"/>
          <p:nvPr/>
        </p:nvSpPr>
        <p:spPr>
          <a:xfrm>
            <a:off x="4464991" y="54678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4135486" y="469668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40" name="ZoneTexte 39"/>
          <p:cNvSpPr txBox="1"/>
          <p:nvPr/>
        </p:nvSpPr>
        <p:spPr>
          <a:xfrm>
            <a:off x="4393973" y="44806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41" name="ZoneTexte 40"/>
          <p:cNvSpPr txBox="1"/>
          <p:nvPr/>
        </p:nvSpPr>
        <p:spPr>
          <a:xfrm>
            <a:off x="4320048" y="45317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42" name="Connecteur droit 41"/>
          <p:cNvCxnSpPr/>
          <p:nvPr/>
        </p:nvCxnSpPr>
        <p:spPr>
          <a:xfrm>
            <a:off x="3864069" y="54678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394720" y="4962872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3351858" y="5039072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46" name="ZoneTexte 45"/>
          <p:cNvSpPr txBox="1"/>
          <p:nvPr/>
        </p:nvSpPr>
        <p:spPr>
          <a:xfrm>
            <a:off x="2941426" y="5029725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E</a:t>
            </a:r>
            <a:endParaRPr lang="fr-CA" i="1" baseline="-25000" dirty="0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282776" y="2664092"/>
            <a:ext cx="2305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T</a:t>
            </a:r>
            <a:r>
              <a:rPr lang="en-CA" sz="2400" i="1" baseline="-25000" dirty="0" err="1"/>
              <a:t>s</a:t>
            </a:r>
            <a:r>
              <a:rPr lang="en-CA" sz="2400" dirty="0"/>
              <a:t> + </a:t>
            </a:r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0" name="ZoneTexte 49"/>
          <p:cNvSpPr txBox="1"/>
          <p:nvPr/>
        </p:nvSpPr>
        <p:spPr>
          <a:xfrm>
            <a:off x="3215879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1" name="ZoneTexte 50"/>
          <p:cNvSpPr txBox="1"/>
          <p:nvPr/>
        </p:nvSpPr>
        <p:spPr>
          <a:xfrm>
            <a:off x="3143871" y="24991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52" name="ZoneTexte 51"/>
          <p:cNvSpPr txBox="1"/>
          <p:nvPr/>
        </p:nvSpPr>
        <p:spPr>
          <a:xfrm>
            <a:off x="2667078" y="1727988"/>
            <a:ext cx="1559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 err="1"/>
              <a:t>aT</a:t>
            </a:r>
            <a:r>
              <a:rPr lang="en-CA" sz="2400" i="1" baseline="-25000" dirty="0" err="1"/>
              <a:t>s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3" name="ZoneTexte 52"/>
          <p:cNvSpPr txBox="1"/>
          <p:nvPr/>
        </p:nvSpPr>
        <p:spPr>
          <a:xfrm>
            <a:off x="3134754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4" name="ZoneTexte 53"/>
          <p:cNvSpPr txBox="1"/>
          <p:nvPr/>
        </p:nvSpPr>
        <p:spPr>
          <a:xfrm>
            <a:off x="3060829" y="15630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55" name="Connecteur droit 54"/>
          <p:cNvCxnSpPr/>
          <p:nvPr/>
        </p:nvCxnSpPr>
        <p:spPr>
          <a:xfrm>
            <a:off x="2282776" y="2499171"/>
            <a:ext cx="208823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412235" y="2664092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57" name="ZoneTexte 56"/>
          <p:cNvSpPr txBox="1"/>
          <p:nvPr/>
        </p:nvSpPr>
        <p:spPr>
          <a:xfrm>
            <a:off x="6085165" y="24480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58" name="ZoneTexte 57"/>
          <p:cNvSpPr txBox="1"/>
          <p:nvPr/>
        </p:nvSpPr>
        <p:spPr>
          <a:xfrm>
            <a:off x="6013157" y="24991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5683652" y="1727988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69" name="ZoneTexte 68"/>
          <p:cNvSpPr txBox="1"/>
          <p:nvPr/>
        </p:nvSpPr>
        <p:spPr>
          <a:xfrm>
            <a:off x="5868214" y="1563067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75" name="Connecteur droit 74"/>
          <p:cNvCxnSpPr/>
          <p:nvPr/>
        </p:nvCxnSpPr>
        <p:spPr>
          <a:xfrm>
            <a:off x="5412235" y="2499171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14"/>
          <p:cNvSpPr>
            <a:spLocks noChangeArrowheads="1"/>
          </p:cNvSpPr>
          <p:nvPr/>
        </p:nvSpPr>
        <p:spPr bwMode="auto">
          <a:xfrm>
            <a:off x="1825576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77" name="Text Box 15"/>
          <p:cNvSpPr txBox="1">
            <a:spLocks noChangeArrowheads="1"/>
          </p:cNvSpPr>
          <p:nvPr/>
        </p:nvSpPr>
        <p:spPr bwMode="auto">
          <a:xfrm>
            <a:off x="1782714" y="2120676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78" name="ZoneTexte 77"/>
          <p:cNvSpPr txBox="1"/>
          <p:nvPr/>
        </p:nvSpPr>
        <p:spPr>
          <a:xfrm>
            <a:off x="1403648" y="2103462"/>
            <a:ext cx="615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/>
              <a:t>I</a:t>
            </a:r>
            <a:endParaRPr lang="fr-CA" i="1" dirty="0"/>
          </a:p>
        </p:txBody>
      </p:sp>
      <p:sp>
        <p:nvSpPr>
          <p:cNvPr id="79" name="Rectangle 14"/>
          <p:cNvSpPr>
            <a:spLocks noChangeArrowheads="1"/>
          </p:cNvSpPr>
          <p:nvPr/>
        </p:nvSpPr>
        <p:spPr bwMode="auto">
          <a:xfrm>
            <a:off x="4773910" y="2044476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80" name="Text Box 15"/>
          <p:cNvSpPr txBox="1">
            <a:spLocks noChangeArrowheads="1"/>
          </p:cNvSpPr>
          <p:nvPr/>
        </p:nvSpPr>
        <p:spPr bwMode="auto">
          <a:xfrm>
            <a:off x="4731048" y="2120676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81" name="ZoneTexte 80"/>
          <p:cNvSpPr txBox="1"/>
          <p:nvPr/>
        </p:nvSpPr>
        <p:spPr>
          <a:xfrm>
            <a:off x="5949292" y="1511964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670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323528" y="3111351"/>
            <a:ext cx="697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Let’s evaluate a diet comprised of two resource types: </a:t>
            </a:r>
            <a:endParaRPr lang="fr-CA" sz="2400" dirty="0"/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3657108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4420224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3923946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3965030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3657108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1545084" y="3949531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 err="1"/>
              <a:t>E</a:t>
            </a:r>
            <a:r>
              <a:rPr lang="en-CA" sz="3200" i="1" baseline="-25000" dirty="0" err="1"/>
              <a:t>total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4352080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2" name="ZoneTexte 1"/>
          <p:cNvSpPr txBox="1"/>
          <p:nvPr/>
        </p:nvSpPr>
        <p:spPr>
          <a:xfrm>
            <a:off x="539552" y="5186516"/>
            <a:ext cx="82089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700" dirty="0"/>
              <a:t>Assumes </a:t>
            </a:r>
            <a:r>
              <a:rPr lang="fr-FR" sz="2700" dirty="0" err="1"/>
              <a:t>that</a:t>
            </a:r>
            <a:r>
              <a:rPr lang="fr-FR" sz="2700" dirty="0"/>
              <a:t> the </a:t>
            </a:r>
            <a:r>
              <a:rPr lang="fr-FR" sz="2700" dirty="0" err="1"/>
              <a:t>profitability</a:t>
            </a:r>
            <a:r>
              <a:rPr lang="fr-FR" sz="2700" dirty="0"/>
              <a:t> of type 1 </a:t>
            </a:r>
            <a:r>
              <a:rPr lang="fr-FR" sz="2700" dirty="0" err="1"/>
              <a:t>resource</a:t>
            </a:r>
            <a:r>
              <a:rPr lang="fr-FR" sz="2700" dirty="0"/>
              <a:t> </a:t>
            </a:r>
            <a:r>
              <a:rPr lang="fr-FR" sz="2700" dirty="0" err="1"/>
              <a:t>is</a:t>
            </a:r>
            <a:r>
              <a:rPr lang="fr-FR" sz="2700" dirty="0"/>
              <a:t> </a:t>
            </a:r>
            <a:r>
              <a:rPr lang="fr-FR" sz="2700" dirty="0" err="1"/>
              <a:t>higher</a:t>
            </a:r>
            <a:r>
              <a:rPr lang="fr-FR" sz="2700" dirty="0"/>
              <a:t> </a:t>
            </a:r>
            <a:r>
              <a:rPr lang="fr-FR" sz="2700" dirty="0" err="1"/>
              <a:t>than</a:t>
            </a:r>
            <a:r>
              <a:rPr lang="fr-FR" sz="2700" dirty="0"/>
              <a:t> </a:t>
            </a:r>
            <a:r>
              <a:rPr lang="fr-FR" sz="2700" dirty="0" err="1"/>
              <a:t>that</a:t>
            </a:r>
            <a:r>
              <a:rPr lang="fr-FR" sz="2700" dirty="0"/>
              <a:t> for type 2 </a:t>
            </a:r>
            <a:r>
              <a:rPr lang="fr-FR" sz="2700" dirty="0" err="1"/>
              <a:t>resource</a:t>
            </a:r>
            <a:r>
              <a:rPr lang="fr-FR" sz="2700" dirty="0"/>
              <a:t>, i.e., </a:t>
            </a:r>
            <a:r>
              <a:rPr lang="fr-FR" sz="2700" i="1" dirty="0"/>
              <a:t>e</a:t>
            </a:r>
            <a:r>
              <a:rPr lang="fr-FR" sz="2700" i="1" baseline="-25000" dirty="0"/>
              <a:t>1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1</a:t>
            </a:r>
            <a:r>
              <a:rPr lang="fr-FR" sz="2700" dirty="0"/>
              <a:t> &gt; </a:t>
            </a:r>
            <a:r>
              <a:rPr lang="fr-FR" sz="2700" i="1" dirty="0"/>
              <a:t>e</a:t>
            </a:r>
            <a:r>
              <a:rPr lang="fr-FR" sz="2700" i="1" baseline="-25000" dirty="0"/>
              <a:t>2</a:t>
            </a:r>
            <a:r>
              <a:rPr lang="fr-FR" sz="2700" dirty="0"/>
              <a:t>/</a:t>
            </a:r>
            <a:r>
              <a:rPr lang="fr-FR" sz="2700" i="1" dirty="0"/>
              <a:t>h</a:t>
            </a:r>
            <a:r>
              <a:rPr lang="fr-FR" sz="2700" i="1" baseline="-25000" dirty="0"/>
              <a:t>2</a:t>
            </a:r>
            <a:r>
              <a:rPr lang="fr-FR" sz="2700" dirty="0"/>
              <a:t>. </a:t>
            </a:r>
            <a:r>
              <a:rPr lang="fr-FR" sz="2700" dirty="0" err="1"/>
              <a:t>Which</a:t>
            </a:r>
            <a:r>
              <a:rPr lang="fr-FR" sz="2700" dirty="0"/>
              <a:t> </a:t>
            </a:r>
            <a:r>
              <a:rPr lang="fr-FR" sz="2700" dirty="0" err="1"/>
              <a:t>diet</a:t>
            </a:r>
            <a:r>
              <a:rPr lang="fr-FR" sz="2700" dirty="0"/>
              <a:t> </a:t>
            </a:r>
            <a:r>
              <a:rPr lang="fr-FR" sz="2700" dirty="0" err="1"/>
              <a:t>would</a:t>
            </a:r>
            <a:r>
              <a:rPr lang="fr-FR" sz="2700" dirty="0"/>
              <a:t> </a:t>
            </a:r>
            <a:r>
              <a:rPr lang="fr-FR" sz="2700" dirty="0" err="1"/>
              <a:t>then</a:t>
            </a:r>
            <a:r>
              <a:rPr lang="fr-FR" sz="2700" dirty="0"/>
              <a:t> </a:t>
            </a:r>
            <a:r>
              <a:rPr lang="fr-FR" sz="2700" dirty="0" err="1"/>
              <a:t>yield</a:t>
            </a:r>
            <a:r>
              <a:rPr lang="fr-FR" sz="2700" dirty="0"/>
              <a:t> the maximum </a:t>
            </a:r>
            <a:r>
              <a:rPr lang="fr-FR" sz="2700" dirty="0" err="1"/>
              <a:t>energy</a:t>
            </a:r>
            <a:r>
              <a:rPr lang="fr-FR" sz="2700" dirty="0"/>
              <a:t> gain?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864069" y="2362815"/>
            <a:ext cx="200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4536999" y="2146791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4464991" y="2197894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27" name="ZoneTexte 26"/>
          <p:cNvSpPr txBox="1"/>
          <p:nvPr/>
        </p:nvSpPr>
        <p:spPr>
          <a:xfrm>
            <a:off x="4135486" y="142671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p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4393973" y="1210687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M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29" name="ZoneTexte 28"/>
          <p:cNvSpPr txBox="1"/>
          <p:nvPr/>
        </p:nvSpPr>
        <p:spPr>
          <a:xfrm>
            <a:off x="4320048" y="1261790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30" name="Connecteur droit 29"/>
          <p:cNvCxnSpPr/>
          <p:nvPr/>
        </p:nvCxnSpPr>
        <p:spPr>
          <a:xfrm>
            <a:off x="3864069" y="2197894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3394720" y="1692895"/>
            <a:ext cx="4572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3351858" y="1769095"/>
            <a:ext cx="5000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4400" b="0"/>
              <a:t>=</a:t>
            </a:r>
            <a:endParaRPr lang="en-CA" sz="4400" b="0"/>
          </a:p>
        </p:txBody>
      </p:sp>
      <p:sp>
        <p:nvSpPr>
          <p:cNvPr id="33" name="ZoneTexte 32"/>
          <p:cNvSpPr txBox="1"/>
          <p:nvPr/>
        </p:nvSpPr>
        <p:spPr>
          <a:xfrm>
            <a:off x="2267744" y="1751881"/>
            <a:ext cx="1320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400" i="1" dirty="0" err="1"/>
              <a:t>E</a:t>
            </a:r>
            <a:r>
              <a:rPr lang="en-CA" sz="4400" i="1" baseline="-25000" dirty="0" err="1"/>
              <a:t>total</a:t>
            </a:r>
            <a:endParaRPr lang="fr-CA" i="1" baseline="-25000" dirty="0"/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25D52B6D-AEEA-4B7F-B950-9BC18865D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1467544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2230660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1734382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1775466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2273644" y="1745850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364520" y="2958043"/>
            <a:ext cx="8517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Let’s now evaluate how energy intake rate varies with the consumption of type 1 resource: </a:t>
            </a:r>
            <a:endParaRPr lang="fr-CA" sz="2400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9" t="47228" r="14568" b="42337"/>
          <a:stretch/>
        </p:blipFill>
        <p:spPr bwMode="auto">
          <a:xfrm>
            <a:off x="1880002" y="3789040"/>
            <a:ext cx="4780230" cy="1043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0032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Rectangle 27"/>
          <p:cNvSpPr/>
          <p:nvPr/>
        </p:nvSpPr>
        <p:spPr>
          <a:xfrm>
            <a:off x="5004048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3779912" y="4437112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Rectangle 29"/>
          <p:cNvSpPr/>
          <p:nvPr/>
        </p:nvSpPr>
        <p:spPr>
          <a:xfrm>
            <a:off x="2555776" y="436510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Rectangle 30"/>
          <p:cNvSpPr/>
          <p:nvPr/>
        </p:nvSpPr>
        <p:spPr>
          <a:xfrm>
            <a:off x="2627784" y="4005064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/>
        </p:nvSpPr>
        <p:spPr>
          <a:xfrm>
            <a:off x="2483768" y="3933056"/>
            <a:ext cx="33534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2400" i="1" dirty="0"/>
              <a:t>E</a:t>
            </a:r>
            <a:endParaRPr lang="fr-CA" sz="2400" dirty="0"/>
          </a:p>
        </p:txBody>
      </p:sp>
      <p:sp>
        <p:nvSpPr>
          <p:cNvPr id="33" name="ZoneTexte 32"/>
          <p:cNvSpPr txBox="1"/>
          <p:nvPr/>
        </p:nvSpPr>
        <p:spPr>
          <a:xfrm>
            <a:off x="2483768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4" name="ZoneTexte 33"/>
          <p:cNvSpPr txBox="1"/>
          <p:nvPr/>
        </p:nvSpPr>
        <p:spPr>
          <a:xfrm>
            <a:off x="4763022" y="39957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35" name="ZoneTexte 34"/>
          <p:cNvSpPr txBox="1"/>
          <p:nvPr/>
        </p:nvSpPr>
        <p:spPr>
          <a:xfrm>
            <a:off x="491542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" name="ZoneTexte 3"/>
          <p:cNvSpPr txBox="1"/>
          <p:nvPr/>
        </p:nvSpPr>
        <p:spPr>
          <a:xfrm>
            <a:off x="3682902" y="43558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59" name="Rectangle 58"/>
          <p:cNvSpPr/>
          <p:nvPr/>
        </p:nvSpPr>
        <p:spPr>
          <a:xfrm>
            <a:off x="3750827" y="5043311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0" name="Rectangle 59"/>
          <p:cNvSpPr/>
          <p:nvPr/>
        </p:nvSpPr>
        <p:spPr>
          <a:xfrm>
            <a:off x="3471179" y="4941168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1" name="ZoneTexte 60"/>
          <p:cNvSpPr txBox="1"/>
          <p:nvPr/>
        </p:nvSpPr>
        <p:spPr>
          <a:xfrm>
            <a:off x="3471179" y="5373216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1</a:t>
            </a:r>
            <a:endParaRPr lang="fr-CA" sz="2400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611560" y="5127057"/>
            <a:ext cx="622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/>
              <a:t>Because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r>
              <a:rPr lang="fr-FR" sz="2400" i="1" baseline="-25000" dirty="0"/>
              <a:t>1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1</a:t>
            </a:r>
            <a:r>
              <a:rPr lang="fr-FR" sz="2400" dirty="0"/>
              <a:t> &gt; </a:t>
            </a:r>
            <a:r>
              <a:rPr lang="fr-FR" sz="2400" i="1" dirty="0"/>
              <a:t>e</a:t>
            </a:r>
            <a:r>
              <a:rPr lang="fr-FR" sz="2400" i="1" baseline="-25000" dirty="0"/>
              <a:t>2</a:t>
            </a:r>
            <a:r>
              <a:rPr lang="fr-FR" sz="2400" dirty="0"/>
              <a:t>/</a:t>
            </a:r>
            <a:r>
              <a:rPr lang="fr-FR" sz="2400" i="1" dirty="0"/>
              <a:t>h</a:t>
            </a:r>
            <a:r>
              <a:rPr lang="fr-FR" sz="2400" i="1" baseline="-25000" dirty="0"/>
              <a:t>2</a:t>
            </a:r>
            <a:r>
              <a:rPr lang="fr-FR" sz="2400" dirty="0"/>
              <a:t>,         can </a:t>
            </a:r>
            <a:r>
              <a:rPr lang="fr-FR" sz="2400" dirty="0" err="1"/>
              <a:t>only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positive…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683568" y="5478323"/>
            <a:ext cx="79689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2400" dirty="0"/>
              <a:t>… type 1 </a:t>
            </a:r>
            <a:r>
              <a:rPr lang="fr-FR" sz="2400" dirty="0" err="1"/>
              <a:t>resource</a:t>
            </a:r>
            <a:r>
              <a:rPr lang="fr-FR" sz="2400" dirty="0"/>
              <a:t> </a:t>
            </a:r>
            <a:r>
              <a:rPr lang="fr-FR" sz="2400" dirty="0" err="1"/>
              <a:t>should</a:t>
            </a:r>
            <a:r>
              <a:rPr lang="fr-FR" sz="2400" dirty="0"/>
              <a:t> </a:t>
            </a:r>
            <a:r>
              <a:rPr lang="fr-FR" sz="2400" dirty="0" err="1"/>
              <a:t>therefore</a:t>
            </a:r>
            <a:r>
              <a:rPr lang="fr-FR" sz="2400" dirty="0"/>
              <a:t> </a:t>
            </a:r>
          </a:p>
          <a:p>
            <a:pPr algn="r"/>
            <a:r>
              <a:rPr lang="fr-FR" sz="2400" dirty="0" err="1"/>
              <a:t>always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consumed</a:t>
            </a:r>
            <a:r>
              <a:rPr lang="fr-FR" sz="2400" dirty="0"/>
              <a:t> to </a:t>
            </a:r>
            <a:r>
              <a:rPr lang="fr-FR" sz="2400" dirty="0" err="1"/>
              <a:t>maximize</a:t>
            </a:r>
            <a:r>
              <a:rPr lang="fr-FR" sz="2400" dirty="0"/>
              <a:t> </a:t>
            </a:r>
            <a:r>
              <a:rPr lang="fr-FR" sz="2400" i="1" dirty="0"/>
              <a:t>E</a:t>
            </a:r>
            <a:endParaRPr lang="fr-CA" sz="2400" i="1" dirty="0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2411759" y="43651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3579711" y="5415089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36" name="Text Box 20">
            <a:extLst>
              <a:ext uri="{FF2B5EF4-FFF2-40B4-BE49-F238E27FC236}">
                <a16:creationId xmlns:a16="http://schemas.microsoft.com/office/drawing/2014/main" id="{062E57BB-EE5E-4083-9828-CEC2F7F95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/>
      <p:bldP spid="48" grpId="0"/>
      <p:bldP spid="7" grpId="0"/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6" t="76117" r="14569" b="11921"/>
          <a:stretch/>
        </p:blipFill>
        <p:spPr bwMode="auto">
          <a:xfrm>
            <a:off x="3052988" y="3312809"/>
            <a:ext cx="3994985" cy="119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3131840" y="1467544"/>
            <a:ext cx="37330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i="1" dirty="0"/>
              <a:t> </a:t>
            </a:r>
            <a:r>
              <a:rPr lang="fr-CA" sz="3200" b="0" i="1" dirty="0"/>
              <a:t> a</a:t>
            </a:r>
            <a:r>
              <a:rPr lang="fr-CA" sz="3200" b="0" dirty="0"/>
              <a:t>(</a:t>
            </a:r>
            <a:r>
              <a:rPr lang="fr-CA" sz="3200" b="0" i="1" dirty="0">
                <a:sym typeface="Symbol"/>
              </a:rPr>
              <a:t>N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p</a:t>
            </a:r>
            <a:r>
              <a:rPr lang="fr-CA" sz="3200" b="0" i="1" baseline="-25000" dirty="0">
                <a:sym typeface="Symbol"/>
              </a:rPr>
              <a:t>1</a:t>
            </a:r>
            <a:r>
              <a:rPr lang="fr-CA" sz="3200" b="0" i="1" dirty="0">
                <a:sym typeface="Symbol"/>
              </a:rPr>
              <a:t>e</a:t>
            </a:r>
            <a:r>
              <a:rPr lang="fr-CA" sz="3200" b="0" i="1" baseline="-25000" dirty="0">
                <a:sym typeface="Symbol"/>
              </a:rPr>
              <a:t>1 </a:t>
            </a:r>
            <a:r>
              <a:rPr lang="fr-CA" sz="3200" b="0" i="1" dirty="0">
                <a:sym typeface="Symbol"/>
              </a:rPr>
              <a:t>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p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>
                <a:sym typeface="Symbol"/>
              </a:rPr>
              <a:t>e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dirty="0">
                <a:sym typeface="Symbol"/>
              </a:rPr>
              <a:t>)</a:t>
            </a:r>
            <a:endParaRPr lang="en-CA" sz="3200" b="0" dirty="0"/>
          </a:p>
        </p:txBody>
      </p:sp>
      <p:sp>
        <p:nvSpPr>
          <p:cNvPr id="47" name="Text Box 12"/>
          <p:cNvSpPr txBox="1">
            <a:spLocks noChangeArrowheads="1"/>
          </p:cNvSpPr>
          <p:nvPr/>
        </p:nvSpPr>
        <p:spPr bwMode="auto">
          <a:xfrm>
            <a:off x="3059832" y="2230660"/>
            <a:ext cx="4320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 dirty="0"/>
              <a:t>1 +</a:t>
            </a:r>
            <a:r>
              <a:rPr lang="fr-CA" sz="3200" i="1" dirty="0"/>
              <a:t>a</a:t>
            </a:r>
            <a:r>
              <a:rPr lang="fr-CA" sz="3200" dirty="0"/>
              <a:t>(</a:t>
            </a:r>
            <a:r>
              <a:rPr lang="fr-CA" sz="3200" i="1" dirty="0">
                <a:sym typeface="Symbol"/>
              </a:rPr>
              <a:t>N</a:t>
            </a:r>
            <a:r>
              <a:rPr lang="fr-CA" sz="3200" i="1" baseline="-25000" dirty="0">
                <a:sym typeface="Symbol"/>
              </a:rPr>
              <a:t>1</a:t>
            </a:r>
            <a:r>
              <a:rPr lang="fr-CA" sz="3200" i="1" dirty="0"/>
              <a:t>h</a:t>
            </a:r>
            <a:r>
              <a:rPr lang="en-CA" sz="3200" i="1" baseline="-25000" dirty="0"/>
              <a:t>1</a:t>
            </a:r>
            <a:r>
              <a:rPr lang="en-CA" sz="3200" i="1" dirty="0"/>
              <a:t>p</a:t>
            </a:r>
            <a:r>
              <a:rPr lang="en-CA" sz="3200" i="1" baseline="-25000" dirty="0"/>
              <a:t>1</a:t>
            </a:r>
            <a:r>
              <a:rPr lang="en-CA" sz="3200" i="1" dirty="0"/>
              <a:t> +</a:t>
            </a:r>
            <a:r>
              <a:rPr lang="fr-CA" sz="3200" i="1" dirty="0">
                <a:sym typeface="Symbol"/>
              </a:rPr>
              <a:t> N</a:t>
            </a:r>
            <a:r>
              <a:rPr lang="fr-CA" sz="3200" i="1" baseline="-25000" dirty="0">
                <a:sym typeface="Symbol"/>
              </a:rPr>
              <a:t>2</a:t>
            </a:r>
            <a:r>
              <a:rPr lang="fr-CA" sz="3200" i="1" dirty="0"/>
              <a:t>h</a:t>
            </a:r>
            <a:r>
              <a:rPr lang="en-CA" sz="3200" i="1" baseline="-25000" dirty="0"/>
              <a:t>2</a:t>
            </a:r>
            <a:r>
              <a:rPr lang="en-CA" sz="3200" i="1" dirty="0"/>
              <a:t>p</a:t>
            </a:r>
            <a:r>
              <a:rPr lang="en-CA" sz="3200" i="1" baseline="-25000" dirty="0"/>
              <a:t>2</a:t>
            </a:r>
            <a:r>
              <a:rPr lang="en-CA" sz="3200" dirty="0"/>
              <a:t>)</a:t>
            </a:r>
            <a:endParaRPr lang="en-CA" sz="3200" b="0" baseline="-25000" dirty="0"/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2597696" y="1734382"/>
            <a:ext cx="378166" cy="7037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1" name="Text Box 15"/>
          <p:cNvSpPr txBox="1">
            <a:spLocks noChangeArrowheads="1"/>
          </p:cNvSpPr>
          <p:nvPr/>
        </p:nvSpPr>
        <p:spPr bwMode="auto">
          <a:xfrm>
            <a:off x="2554834" y="1775466"/>
            <a:ext cx="41361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3200" b="0"/>
              <a:t>=</a:t>
            </a:r>
            <a:endParaRPr lang="en-CA" sz="3200" b="0"/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1445568" y="1467544"/>
            <a:ext cx="5718720" cy="13853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CA" sz="1200"/>
          </a:p>
        </p:txBody>
      </p:sp>
      <p:sp>
        <p:nvSpPr>
          <p:cNvPr id="53" name="ZoneTexte 52"/>
          <p:cNvSpPr txBox="1"/>
          <p:nvPr/>
        </p:nvSpPr>
        <p:spPr>
          <a:xfrm>
            <a:off x="2249669" y="1737865"/>
            <a:ext cx="1074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</a:t>
            </a:r>
            <a:endParaRPr lang="fr-CA" sz="1200" i="1" baseline="-25000" dirty="0"/>
          </a:p>
        </p:txBody>
      </p:sp>
      <p:sp>
        <p:nvSpPr>
          <p:cNvPr id="54" name="Line 13"/>
          <p:cNvSpPr>
            <a:spLocks noChangeShapeType="1"/>
          </p:cNvSpPr>
          <p:nvPr/>
        </p:nvSpPr>
        <p:spPr bwMode="auto">
          <a:xfrm>
            <a:off x="3112244" y="2162516"/>
            <a:ext cx="36199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3" name="ZoneTexte 2"/>
          <p:cNvSpPr txBox="1"/>
          <p:nvPr/>
        </p:nvSpPr>
        <p:spPr>
          <a:xfrm>
            <a:off x="360970" y="2987660"/>
            <a:ext cx="852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can evaluate how energy intake rate varies with the consumption of type 2 resource :</a:t>
            </a:r>
            <a:endParaRPr lang="fr-CA" dirty="0"/>
          </a:p>
        </p:txBody>
      </p:sp>
      <p:sp>
        <p:nvSpPr>
          <p:cNvPr id="28" name="Rectangle 27"/>
          <p:cNvSpPr/>
          <p:nvPr/>
        </p:nvSpPr>
        <p:spPr>
          <a:xfrm>
            <a:off x="538070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Rectangle 28"/>
          <p:cNvSpPr/>
          <p:nvPr/>
        </p:nvSpPr>
        <p:spPr>
          <a:xfrm>
            <a:off x="4244296" y="357301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ZoneTexte 34"/>
          <p:cNvSpPr txBox="1"/>
          <p:nvPr/>
        </p:nvSpPr>
        <p:spPr>
          <a:xfrm>
            <a:off x="5292080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2</a:t>
            </a:r>
            <a:endParaRPr lang="fr-CA" i="1" baseline="-25000" dirty="0"/>
          </a:p>
        </p:txBody>
      </p:sp>
      <p:sp>
        <p:nvSpPr>
          <p:cNvPr id="48" name="ZoneTexte 47"/>
          <p:cNvSpPr txBox="1"/>
          <p:nvPr/>
        </p:nvSpPr>
        <p:spPr>
          <a:xfrm>
            <a:off x="145136" y="4437112"/>
            <a:ext cx="8200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Consuming</a:t>
            </a:r>
            <a:r>
              <a:rPr lang="fr-FR" sz="2000" dirty="0"/>
              <a:t> type 2 </a:t>
            </a:r>
            <a:r>
              <a:rPr lang="fr-FR" sz="2000" dirty="0" err="1"/>
              <a:t>resource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energy</a:t>
            </a:r>
            <a:r>
              <a:rPr lang="fr-FR" sz="2000" dirty="0"/>
              <a:t> gains </a:t>
            </a:r>
            <a:r>
              <a:rPr lang="fr-FR" sz="3200" dirty="0"/>
              <a:t>(</a:t>
            </a:r>
            <a:r>
              <a:rPr lang="fr-FR" sz="2400" dirty="0"/>
              <a:t>i.e.</a:t>
            </a:r>
            <a:r>
              <a:rPr lang="fr-FR" sz="3200" dirty="0"/>
              <a:t>,       &gt;  0) </a:t>
            </a:r>
            <a:r>
              <a:rPr lang="fr-FR" sz="2000" dirty="0" err="1"/>
              <a:t>when</a:t>
            </a:r>
            <a:r>
              <a:rPr lang="fr-FR" sz="2000" dirty="0"/>
              <a:t>…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147286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5677122" y="3510300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ZoneTexte 36"/>
          <p:cNvSpPr txBox="1"/>
          <p:nvPr/>
        </p:nvSpPr>
        <p:spPr>
          <a:xfrm>
            <a:off x="5580112" y="349171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38" name="Rectangle 37"/>
          <p:cNvSpPr/>
          <p:nvPr/>
        </p:nvSpPr>
        <p:spPr>
          <a:xfrm>
            <a:off x="4092946" y="3942348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ZoneTexte 38"/>
          <p:cNvSpPr txBox="1"/>
          <p:nvPr/>
        </p:nvSpPr>
        <p:spPr>
          <a:xfrm>
            <a:off x="3995936" y="386104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/>
              <a:t>p</a:t>
            </a:r>
            <a:r>
              <a:rPr lang="en-CA" i="1" baseline="-25000" dirty="0"/>
              <a:t>1</a:t>
            </a:r>
            <a:endParaRPr lang="fr-CA" i="1" baseline="-25000" dirty="0"/>
          </a:p>
        </p:txBody>
      </p:sp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3131840" y="3861048"/>
            <a:ext cx="373300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/>
          </a:p>
        </p:txBody>
      </p:sp>
      <p:sp>
        <p:nvSpPr>
          <p:cNvPr id="8" name="ZoneTexte 7"/>
          <p:cNvSpPr txBox="1"/>
          <p:nvPr/>
        </p:nvSpPr>
        <p:spPr>
          <a:xfrm>
            <a:off x="2116868" y="5414731"/>
            <a:ext cx="22509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	</a:t>
            </a:r>
            <a:r>
              <a:rPr lang="en-CA" sz="2400" i="1" dirty="0"/>
              <a:t>    e</a:t>
            </a:r>
            <a:r>
              <a:rPr lang="en-CA" sz="2400" i="1" baseline="-25000" dirty="0"/>
              <a:t>2</a:t>
            </a:r>
          </a:p>
          <a:p>
            <a:endParaRPr lang="en-CA" sz="2400" baseline="-25000" dirty="0"/>
          </a:p>
          <a:p>
            <a:r>
              <a:rPr lang="en-CA" sz="2400" dirty="0"/>
              <a:t>            </a:t>
            </a:r>
            <a:r>
              <a:rPr lang="en-CA" sz="2400" i="1" dirty="0"/>
              <a:t>e</a:t>
            </a:r>
            <a:r>
              <a:rPr lang="en-CA" sz="2400" i="1" baseline="-25000" dirty="0"/>
              <a:t>1</a:t>
            </a:r>
            <a:r>
              <a:rPr lang="en-CA" sz="2400" i="1" dirty="0"/>
              <a:t>h</a:t>
            </a:r>
            <a:r>
              <a:rPr lang="en-CA" sz="2400" i="1" baseline="-25000" dirty="0"/>
              <a:t>2</a:t>
            </a:r>
            <a:r>
              <a:rPr lang="en-CA" sz="2400" baseline="-25000" dirty="0"/>
              <a:t> </a:t>
            </a:r>
            <a:r>
              <a:rPr lang="en-CA" sz="2400" dirty="0"/>
              <a:t>- </a:t>
            </a:r>
            <a:r>
              <a:rPr lang="en-CA" sz="2400" i="1" dirty="0"/>
              <a:t>e</a:t>
            </a:r>
            <a:r>
              <a:rPr lang="en-CA" sz="2400" i="1" baseline="-25000" dirty="0"/>
              <a:t>2</a:t>
            </a:r>
            <a:r>
              <a:rPr lang="en-CA" sz="2400" i="1" dirty="0"/>
              <a:t>h</a:t>
            </a:r>
            <a:r>
              <a:rPr lang="en-CA" sz="2400" i="1" baseline="-25000" dirty="0"/>
              <a:t>1</a:t>
            </a:r>
            <a:endParaRPr lang="fr-CA" sz="2400" i="1" baseline="-25000" dirty="0"/>
          </a:p>
        </p:txBody>
      </p:sp>
      <p:sp>
        <p:nvSpPr>
          <p:cNvPr id="44" name="Text Box 11"/>
          <p:cNvSpPr txBox="1">
            <a:spLocks noChangeArrowheads="1"/>
          </p:cNvSpPr>
          <p:nvPr/>
        </p:nvSpPr>
        <p:spPr bwMode="auto">
          <a:xfrm>
            <a:off x="609155" y="4221088"/>
            <a:ext cx="7852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4400" b="0" i="1" dirty="0"/>
              <a:t> </a:t>
            </a:r>
            <a:r>
              <a:rPr lang="fr-CA" sz="4400" b="0" i="1" dirty="0">
                <a:sym typeface="Symbol"/>
              </a:rPr>
              <a:t></a:t>
            </a:r>
            <a:r>
              <a:rPr lang="fr-CA" sz="4400" b="0" i="1" baseline="-25000" dirty="0">
                <a:sym typeface="Symbol"/>
              </a:rPr>
              <a:t>1</a:t>
            </a:r>
            <a:endParaRPr lang="en-CA" sz="4400" b="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009239" y="5699861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i="1" dirty="0"/>
              <a:t>N</a:t>
            </a:r>
            <a:r>
              <a:rPr lang="en-CA" sz="2400" i="1" baseline="-25000" dirty="0"/>
              <a:t>1</a:t>
            </a:r>
            <a:r>
              <a:rPr lang="en-CA" sz="2400" i="1" dirty="0"/>
              <a:t>a</a:t>
            </a:r>
            <a:r>
              <a:rPr lang="en-CA" sz="2400" dirty="0"/>
              <a:t>   &lt; </a:t>
            </a:r>
            <a:endParaRPr lang="fr-CA" sz="2400" dirty="0"/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3052989" y="5990795"/>
            <a:ext cx="104044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860032" y="5373216"/>
            <a:ext cx="4458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Type 2 resource should not be consumed if the abundance of type 1 resource is relatively high</a:t>
            </a:r>
            <a:endParaRPr lang="fr-CA" sz="2400" dirty="0"/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>
          <a:xfrm flipH="1" flipV="1">
            <a:off x="1394383" y="5414731"/>
            <a:ext cx="614857" cy="285131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391062" y="3501526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56" name="Rectangle 55"/>
          <p:cNvSpPr/>
          <p:nvPr/>
        </p:nvSpPr>
        <p:spPr>
          <a:xfrm>
            <a:off x="2111414" y="3399383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57" name="ZoneTexte 56"/>
          <p:cNvSpPr txBox="1"/>
          <p:nvPr/>
        </p:nvSpPr>
        <p:spPr>
          <a:xfrm>
            <a:off x="2111414" y="3831431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2" name="Line 13"/>
          <p:cNvSpPr>
            <a:spLocks noChangeShapeType="1"/>
          </p:cNvSpPr>
          <p:nvPr/>
        </p:nvSpPr>
        <p:spPr bwMode="auto">
          <a:xfrm>
            <a:off x="2219946" y="3873304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2" name="ZoneTexte 11"/>
          <p:cNvSpPr txBox="1"/>
          <p:nvPr/>
        </p:nvSpPr>
        <p:spPr>
          <a:xfrm>
            <a:off x="2691404" y="35485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=</a:t>
            </a:r>
            <a:endParaRPr lang="fr-CA" sz="2800" dirty="0"/>
          </a:p>
        </p:txBody>
      </p:sp>
      <p:sp>
        <p:nvSpPr>
          <p:cNvPr id="63" name="Rectangle 62"/>
          <p:cNvSpPr/>
          <p:nvPr/>
        </p:nvSpPr>
        <p:spPr>
          <a:xfrm>
            <a:off x="6271107" y="4467247"/>
            <a:ext cx="21602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/>
          </a:p>
        </p:txBody>
      </p:sp>
      <p:sp>
        <p:nvSpPr>
          <p:cNvPr id="64" name="Rectangle 63"/>
          <p:cNvSpPr/>
          <p:nvPr/>
        </p:nvSpPr>
        <p:spPr>
          <a:xfrm>
            <a:off x="5991459" y="4365104"/>
            <a:ext cx="562975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3000" dirty="0">
                <a:sym typeface="Symbol"/>
              </a:rPr>
              <a:t></a:t>
            </a:r>
            <a:r>
              <a:rPr lang="en-CA" sz="3000" i="1" dirty="0"/>
              <a:t>E</a:t>
            </a:r>
            <a:endParaRPr lang="fr-CA" sz="3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5991459" y="4797152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>
                <a:sym typeface="Symbol"/>
              </a:rPr>
              <a:t> </a:t>
            </a:r>
            <a:r>
              <a:rPr lang="en-CA" sz="2400" i="1" dirty="0"/>
              <a:t>p</a:t>
            </a:r>
            <a:r>
              <a:rPr lang="en-CA" sz="2400" baseline="-25000" dirty="0"/>
              <a:t>2</a:t>
            </a:r>
            <a:endParaRPr lang="fr-CA" sz="2400" baseline="-25000" dirty="0"/>
          </a:p>
        </p:txBody>
      </p:sp>
      <p:sp>
        <p:nvSpPr>
          <p:cNvPr id="66" name="Line 13"/>
          <p:cNvSpPr>
            <a:spLocks noChangeShapeType="1"/>
          </p:cNvSpPr>
          <p:nvPr/>
        </p:nvSpPr>
        <p:spPr bwMode="auto">
          <a:xfrm>
            <a:off x="6099991" y="4839025"/>
            <a:ext cx="37501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600"/>
          </a:p>
        </p:txBody>
      </p:sp>
      <p:sp>
        <p:nvSpPr>
          <p:cNvPr id="14" name="Rectangle à coins arrondis 13"/>
          <p:cNvSpPr/>
          <p:nvPr/>
        </p:nvSpPr>
        <p:spPr>
          <a:xfrm>
            <a:off x="1982117" y="5678665"/>
            <a:ext cx="645667" cy="50405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noFill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A548EF6-7E72-416A-B248-C552F14C3521}"/>
              </a:ext>
            </a:extLst>
          </p:cNvPr>
          <p:cNvSpPr txBox="1"/>
          <p:nvPr/>
        </p:nvSpPr>
        <p:spPr>
          <a:xfrm>
            <a:off x="263834" y="5766355"/>
            <a:ext cx="1859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/>
              <a:t>Encounter</a:t>
            </a:r>
            <a:r>
              <a:rPr lang="fr-CA" sz="2400" dirty="0"/>
              <a:t> rate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F43D8D3B-0264-402A-A395-E2F7D6E7C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contingency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68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" grpId="0"/>
      <p:bldP spid="44" grpId="0"/>
      <p:bldP spid="10" grpId="0"/>
      <p:bldP spid="45" grpId="0" animBg="1"/>
      <p:bldP spid="11" grpId="0"/>
      <p:bldP spid="63" grpId="0" animBg="1"/>
      <p:bldP spid="64" grpId="0"/>
      <p:bldP spid="65" grpId="0"/>
      <p:bldP spid="66" grpId="0" animBg="1"/>
      <p:bldP spid="14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38D15C3-C4FA-468D-BC36-509BD176A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04"/>
          <a:stretch/>
        </p:blipFill>
        <p:spPr>
          <a:xfrm>
            <a:off x="0" y="4812"/>
            <a:ext cx="9144000" cy="688842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6DCDA31-66A5-4017-96AC-008FCAFC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5" y="332656"/>
            <a:ext cx="5874097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CA" sz="3800" b="1" dirty="0">
                <a:solidFill>
                  <a:srgbClr val="FFFF00"/>
                </a:solidFill>
              </a:rPr>
              <a:t>Basic </a:t>
            </a:r>
            <a:r>
              <a:rPr lang="fr-CA" sz="3800" b="1" dirty="0" err="1">
                <a:solidFill>
                  <a:srgbClr val="FFFF00"/>
                </a:solidFill>
              </a:rPr>
              <a:t>assumption</a:t>
            </a:r>
            <a:r>
              <a:rPr lang="fr-CA" sz="3800" b="1" dirty="0">
                <a:solidFill>
                  <a:srgbClr val="FFFF00"/>
                </a:solidFill>
              </a:rPr>
              <a:t> of optimal </a:t>
            </a:r>
            <a:r>
              <a:rPr lang="fr-CA" sz="3600" b="1" dirty="0" err="1">
                <a:solidFill>
                  <a:srgbClr val="FFFF00"/>
                </a:solidFill>
              </a:rPr>
              <a:t>foraging</a:t>
            </a:r>
            <a:r>
              <a:rPr lang="fr-CA" sz="3800" b="1" dirty="0">
                <a:solidFill>
                  <a:srgbClr val="FFFF00"/>
                </a:solidFill>
              </a:rPr>
              <a:t> </a:t>
            </a:r>
            <a:r>
              <a:rPr lang="fr-CA" sz="3800" b="1" dirty="0" err="1">
                <a:solidFill>
                  <a:srgbClr val="FFFF00"/>
                </a:solidFill>
              </a:rPr>
              <a:t>theory</a:t>
            </a:r>
            <a:r>
              <a:rPr lang="fr-CA" sz="3800" b="1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4FF3B9-D55E-4680-B512-54564271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5301208"/>
            <a:ext cx="8285584" cy="210051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i="0" dirty="0">
                <a:solidFill>
                  <a:srgbClr val="FFFF00"/>
                </a:solidFill>
                <a:effectLst/>
                <a:latin typeface="Calibri "/>
              </a:rPr>
              <a:t>Assumes that natural selection has resulted in foraging behavior that maximizes fitness </a:t>
            </a:r>
          </a:p>
          <a:p>
            <a:pPr marL="0" indent="0" algn="r">
              <a:buNone/>
            </a:pPr>
            <a:r>
              <a:rPr lang="en-US" sz="2000" b="1" i="0" dirty="0">
                <a:solidFill>
                  <a:srgbClr val="FFFF00"/>
                </a:solidFill>
                <a:effectLst/>
                <a:latin typeface="Calibri "/>
              </a:rPr>
              <a:t>(</a:t>
            </a:r>
            <a:r>
              <a:rPr lang="fr-CA" sz="2000" b="1" i="0" dirty="0">
                <a:solidFill>
                  <a:srgbClr val="FFFF00"/>
                </a:solidFill>
                <a:effectLst/>
                <a:latin typeface="Calibri "/>
              </a:rPr>
              <a:t>Houston &amp; McNamara 2013, J. Anim. </a:t>
            </a:r>
            <a:r>
              <a:rPr lang="fr-CA" sz="2000" b="1" i="0" dirty="0" err="1">
                <a:solidFill>
                  <a:srgbClr val="FFFF00"/>
                </a:solidFill>
                <a:effectLst/>
                <a:latin typeface="Calibri "/>
              </a:rPr>
              <a:t>Ecol</a:t>
            </a:r>
            <a:r>
              <a:rPr lang="fr-CA" sz="2000" b="1" i="0" dirty="0">
                <a:solidFill>
                  <a:srgbClr val="FFFF00"/>
                </a:solidFill>
                <a:effectLst/>
                <a:latin typeface="Calibri "/>
              </a:rPr>
              <a:t>.)</a:t>
            </a:r>
            <a:endParaRPr lang="fr-CA" sz="2800" b="1" i="0" dirty="0">
              <a:solidFill>
                <a:srgbClr val="FFFF00"/>
              </a:solidFill>
              <a:effectLst/>
              <a:latin typeface="Calibri "/>
            </a:endParaRPr>
          </a:p>
        </p:txBody>
      </p:sp>
    </p:spTree>
    <p:extLst>
      <p:ext uri="{BB962C8B-B14F-4D97-AF65-F5344CB8AC3E}">
        <p14:creationId xmlns:p14="http://schemas.microsoft.com/office/powerpoint/2010/main" val="26321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8563"/>
              </p:ext>
            </p:extLst>
          </p:nvPr>
        </p:nvGraphicFramePr>
        <p:xfrm>
          <a:off x="2222439" y="858967"/>
          <a:ext cx="4183002" cy="3218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2" name="SPW 11.0 Graph" r:id="rId4" imgW="6348600" imgH="5119560" progId="SigmaPlotGraphicObject.10">
                  <p:embed/>
                </p:oleObj>
              </mc:Choice>
              <mc:Fallback>
                <p:oleObj name="SPW 11.0 Graph" r:id="rId4" imgW="6348600" imgH="5119560" progId="SigmaPlotGraphicObject.1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439" y="858967"/>
                        <a:ext cx="4183002" cy="3218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374818" y="4222830"/>
            <a:ext cx="83736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+mj-lt"/>
              </a:rPr>
              <a:t>Change in energy gain rate following the successive addition of resource types in the diet, </a:t>
            </a:r>
            <a:r>
              <a:rPr lang="en-US" sz="2200" b="0" i="0" dirty="0">
                <a:solidFill>
                  <a:srgbClr val="111111"/>
                </a:solidFill>
                <a:effectLst/>
                <a:latin typeface="+mj-lt"/>
              </a:rPr>
              <a:t>in order of decreasing profitability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48922" y="6093296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1 + </a:t>
            </a:r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h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550961" y="5877272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3449844" y="5928375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sp>
        <p:nvSpPr>
          <p:cNvPr id="10" name="ZoneTexte 9"/>
          <p:cNvSpPr txBox="1"/>
          <p:nvPr/>
        </p:nvSpPr>
        <p:spPr>
          <a:xfrm>
            <a:off x="3120339" y="5157192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a</a:t>
            </a:r>
            <a:r>
              <a:rPr lang="en-CA" sz="2400" baseline="-25000" dirty="0"/>
              <a:t>        </a:t>
            </a:r>
            <a:r>
              <a:rPr lang="en-CA" sz="2400" dirty="0"/>
              <a:t>(</a:t>
            </a:r>
            <a:r>
              <a:rPr lang="en-CA" sz="2400" i="1" dirty="0" err="1"/>
              <a:t>N</a:t>
            </a:r>
            <a:r>
              <a:rPr lang="en-CA" sz="2400" i="1" baseline="-25000" dirty="0" err="1"/>
              <a:t>i</a:t>
            </a:r>
            <a:r>
              <a:rPr lang="en-CA" sz="2400" i="1" dirty="0" err="1"/>
              <a:t>e</a:t>
            </a:r>
            <a:r>
              <a:rPr lang="en-CA" sz="2400" i="1" baseline="-25000" dirty="0" err="1"/>
              <a:t>i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3304901" y="4992271"/>
            <a:ext cx="518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ym typeface="Symbol"/>
              </a:rPr>
              <a:t></a:t>
            </a:r>
            <a:endParaRPr lang="fr-CA" sz="4400" dirty="0"/>
          </a:p>
        </p:txBody>
      </p:sp>
      <p:cxnSp>
        <p:nvCxnSpPr>
          <p:cNvPr id="13" name="Connecteur droit 12"/>
          <p:cNvCxnSpPr/>
          <p:nvPr/>
        </p:nvCxnSpPr>
        <p:spPr>
          <a:xfrm>
            <a:off x="2848922" y="5928375"/>
            <a:ext cx="17661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406945" y="4941168"/>
            <a:ext cx="4379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/>
              <a:t> 5</a:t>
            </a:r>
          </a:p>
          <a:p>
            <a:endParaRPr lang="en-CA" sz="2000" dirty="0"/>
          </a:p>
          <a:p>
            <a:r>
              <a:rPr lang="en-CA" sz="1600" i="1" dirty="0" err="1"/>
              <a:t>i</a:t>
            </a:r>
            <a:r>
              <a:rPr lang="en-CA" sz="1600" dirty="0"/>
              <a:t>=1</a:t>
            </a:r>
            <a:endParaRPr lang="fr-CA" sz="1600" dirty="0"/>
          </a:p>
        </p:txBody>
      </p:sp>
      <p:sp>
        <p:nvSpPr>
          <p:cNvPr id="3" name="ZoneTexte 2"/>
          <p:cNvSpPr txBox="1"/>
          <p:nvPr/>
        </p:nvSpPr>
        <p:spPr>
          <a:xfrm>
            <a:off x="4780989" y="549632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18" name="ZoneTexte 17"/>
          <p:cNvSpPr txBox="1"/>
          <p:nvPr/>
        </p:nvSpPr>
        <p:spPr>
          <a:xfrm>
            <a:off x="5358363" y="5905728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424771" y="5444063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6</a:t>
            </a:r>
            <a:endParaRPr lang="fr-CA" sz="2400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5391095" y="5905728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835957" y="5496327"/>
            <a:ext cx="8531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 </a:t>
            </a:r>
            <a:r>
              <a:rPr lang="en-CA" sz="4400" baseline="30000" dirty="0"/>
              <a:t>…</a:t>
            </a:r>
            <a:endParaRPr lang="fr-CA" sz="4400" baseline="30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6989395" y="5935345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h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sp>
        <p:nvSpPr>
          <p:cNvPr id="24" name="ZoneTexte 23"/>
          <p:cNvSpPr txBox="1"/>
          <p:nvPr/>
        </p:nvSpPr>
        <p:spPr>
          <a:xfrm>
            <a:off x="7055803" y="5473680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i="1" dirty="0"/>
              <a:t>e</a:t>
            </a:r>
            <a:r>
              <a:rPr lang="en-CA" sz="2400" i="1" baseline="-25000" dirty="0"/>
              <a:t>10</a:t>
            </a:r>
            <a:endParaRPr lang="fr-CA" sz="2400" dirty="0"/>
          </a:p>
        </p:txBody>
      </p:sp>
      <p:cxnSp>
        <p:nvCxnSpPr>
          <p:cNvPr id="25" name="Connecteur droit 24"/>
          <p:cNvCxnSpPr/>
          <p:nvPr/>
        </p:nvCxnSpPr>
        <p:spPr>
          <a:xfrm>
            <a:off x="7022127" y="5935345"/>
            <a:ext cx="41482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594901" y="549632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/>
              <a:t>&gt;</a:t>
            </a:r>
            <a:endParaRPr lang="fr-CA" sz="4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71EC61-A9E9-48CF-AB78-5F339325B922}"/>
              </a:ext>
            </a:extLst>
          </p:cNvPr>
          <p:cNvSpPr txBox="1"/>
          <p:nvPr/>
        </p:nvSpPr>
        <p:spPr>
          <a:xfrm>
            <a:off x="2143544" y="3671959"/>
            <a:ext cx="4444680" cy="4051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000" dirty="0" err="1"/>
              <a:t>Decreasing</a:t>
            </a:r>
            <a:r>
              <a:rPr lang="fr-CA" sz="2000" dirty="0"/>
              <a:t> </a:t>
            </a:r>
            <a:r>
              <a:rPr lang="fr-CA" sz="2000" dirty="0" err="1"/>
              <a:t>profitability</a:t>
            </a:r>
            <a:r>
              <a:rPr lang="fr-CA" sz="2000" dirty="0"/>
              <a:t> (kJ/min)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7EC17D-52DD-47AD-A383-B29AC71ABB05}"/>
              </a:ext>
            </a:extLst>
          </p:cNvPr>
          <p:cNvSpPr/>
          <p:nvPr/>
        </p:nvSpPr>
        <p:spPr>
          <a:xfrm>
            <a:off x="2843808" y="2921168"/>
            <a:ext cx="288032" cy="507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1D25BF5-BCA8-4B65-9A12-B21F8FA68452}"/>
              </a:ext>
            </a:extLst>
          </p:cNvPr>
          <p:cNvSpPr txBox="1"/>
          <p:nvPr/>
        </p:nvSpPr>
        <p:spPr>
          <a:xfrm>
            <a:off x="2148038" y="5647456"/>
            <a:ext cx="1101450" cy="60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i="1" dirty="0"/>
              <a:t>E </a:t>
            </a:r>
            <a:r>
              <a:rPr lang="en-CA" sz="3200" dirty="0"/>
              <a:t>= </a:t>
            </a:r>
            <a:endParaRPr lang="fr-CA" sz="1200" baseline="-25000" dirty="0"/>
          </a:p>
        </p:txBody>
      </p:sp>
      <p:sp>
        <p:nvSpPr>
          <p:cNvPr id="29" name="Text Box 20">
            <a:extLst>
              <a:ext uri="{FF2B5EF4-FFF2-40B4-BE49-F238E27FC236}">
                <a16:creationId xmlns:a16="http://schemas.microsoft.com/office/drawing/2014/main" id="{1FF8D1CF-9155-4528-8956-150757240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4623FA1-B717-4190-AED4-C44A2EF2473B}"/>
              </a:ext>
            </a:extLst>
          </p:cNvPr>
          <p:cNvSpPr txBox="1"/>
          <p:nvPr/>
        </p:nvSpPr>
        <p:spPr>
          <a:xfrm rot="16200000">
            <a:off x="907708" y="2098495"/>
            <a:ext cx="24904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2400" dirty="0"/>
              <a:t>Energy gain rate </a:t>
            </a:r>
          </a:p>
          <a:p>
            <a:pPr algn="ctr"/>
            <a:r>
              <a:rPr lang="fr-CA" sz="2400" dirty="0"/>
              <a:t>(kJ/min)</a:t>
            </a:r>
          </a:p>
        </p:txBody>
      </p:sp>
    </p:spTree>
    <p:extLst>
      <p:ext uri="{BB962C8B-B14F-4D97-AF65-F5344CB8AC3E}">
        <p14:creationId xmlns:p14="http://schemas.microsoft.com/office/powerpoint/2010/main" val="187902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7" grpId="0"/>
      <p:bldP spid="3" grpId="0"/>
      <p:bldP spid="18" grpId="0"/>
      <p:bldP spid="19" grpId="0"/>
      <p:bldP spid="22" grpId="0"/>
      <p:bldP spid="23" grpId="0"/>
      <p:bldP spid="24" grpId="0"/>
      <p:bldP spid="26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en-CA" dirty="0"/>
              <a:t>Optimal choice depends on the encounter rate with the optimal resource types </a:t>
            </a:r>
          </a:p>
          <a:p>
            <a:pPr lvl="1"/>
            <a:r>
              <a:rPr lang="en-CA" dirty="0"/>
              <a:t>Change in the availability of the less profitable types does not influence the optimal diet</a:t>
            </a:r>
          </a:p>
          <a:p>
            <a:pPr lvl="1"/>
            <a:r>
              <a:rPr lang="en-CA" dirty="0"/>
              <a:t>Associated with the principle of missed opportunity costs</a:t>
            </a:r>
          </a:p>
          <a:p>
            <a:r>
              <a:rPr lang="en-CA" dirty="0"/>
              <a:t>A given resource type should always be consumed or ignored encountered, i.e., 0-1 rule</a:t>
            </a:r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647F30A9-2DA5-4D77-BF60-E311D9327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0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5" t="19127" r="19040" b="38707"/>
          <a:stretch/>
        </p:blipFill>
        <p:spPr bwMode="auto">
          <a:xfrm>
            <a:off x="625188" y="1633497"/>
            <a:ext cx="8051268" cy="4498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14973" y="5916283"/>
            <a:ext cx="62646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ZoneTexte 7"/>
          <p:cNvSpPr txBox="1"/>
          <p:nvPr/>
        </p:nvSpPr>
        <p:spPr>
          <a:xfrm>
            <a:off x="5945428" y="2564904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1-3*</a:t>
            </a:r>
            <a:endParaRPr lang="fr-CA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3491880" y="2586390"/>
            <a:ext cx="1249445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sz="1600" dirty="0" err="1"/>
              <a:t>Échelle</a:t>
            </a:r>
            <a:r>
              <a:rPr lang="en-CA" sz="1600" dirty="0"/>
              <a:t>: 1-6*</a:t>
            </a:r>
            <a:endParaRPr lang="fr-CA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3995936" y="6309320"/>
            <a:ext cx="488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Sih</a:t>
            </a:r>
            <a:r>
              <a:rPr lang="en-CA" dirty="0"/>
              <a:t> et Christensen 2001, Anim. </a:t>
            </a:r>
            <a:r>
              <a:rPr lang="en-CA" dirty="0" err="1"/>
              <a:t>Behav</a:t>
            </a:r>
            <a:r>
              <a:rPr lang="en-CA" dirty="0"/>
              <a:t>. 61: 379-390</a:t>
            </a:r>
            <a:endParaRPr lang="fr-CA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6783E4F-70E9-4261-8E39-E117D8496711}"/>
              </a:ext>
            </a:extLst>
          </p:cNvPr>
          <p:cNvSpPr txBox="1"/>
          <p:nvPr/>
        </p:nvSpPr>
        <p:spPr>
          <a:xfrm>
            <a:off x="709184" y="6185043"/>
            <a:ext cx="2926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*Higher scores indicate higher support to optimal diet theory. </a:t>
            </a:r>
            <a:endParaRPr lang="fr-CA" sz="1200" dirty="0"/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C4A2D8E5-E4F2-4F70-9EF4-BFA31491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56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888232"/>
            <a:ext cx="8507288" cy="2908920"/>
          </a:xfrm>
        </p:spPr>
        <p:txBody>
          <a:bodyPr>
            <a:normAutofit/>
          </a:bodyPr>
          <a:lstStyle/>
          <a:p>
            <a:r>
              <a:rPr lang="fr-FR" sz="3000" dirty="0" err="1"/>
              <a:t>Northwester</a:t>
            </a:r>
            <a:r>
              <a:rPr lang="fr-FR" sz="3000" dirty="0"/>
              <a:t> crows </a:t>
            </a:r>
            <a:r>
              <a:rPr lang="fr-FR" sz="3000" dirty="0" err="1"/>
              <a:t>feeding</a:t>
            </a:r>
            <a:r>
              <a:rPr lang="fr-FR" sz="3000" dirty="0"/>
              <a:t> on </a:t>
            </a:r>
            <a:r>
              <a:rPr lang="fr-FR" sz="3000" dirty="0" err="1"/>
              <a:t>littleneck</a:t>
            </a:r>
            <a:r>
              <a:rPr lang="fr-FR" sz="3000" dirty="0"/>
              <a:t> clams</a:t>
            </a:r>
          </a:p>
          <a:p>
            <a:r>
              <a:rPr lang="fr-FR" sz="3000" dirty="0"/>
              <a:t>Must </a:t>
            </a:r>
            <a:r>
              <a:rPr lang="fr-FR" sz="3000" dirty="0" err="1"/>
              <a:t>find</a:t>
            </a:r>
            <a:r>
              <a:rPr lang="fr-FR" sz="3000" dirty="0"/>
              <a:t>, </a:t>
            </a:r>
            <a:r>
              <a:rPr lang="fr-FR" sz="3000" dirty="0" err="1"/>
              <a:t>then</a:t>
            </a:r>
            <a:r>
              <a:rPr lang="fr-FR" sz="3000" dirty="0"/>
              <a:t> open the clams by </a:t>
            </a:r>
            <a:r>
              <a:rPr lang="fr-FR" sz="3000" dirty="0" err="1"/>
              <a:t>dropping</a:t>
            </a:r>
            <a:r>
              <a:rPr lang="fr-FR" sz="3000" dirty="0"/>
              <a:t> </a:t>
            </a:r>
            <a:r>
              <a:rPr lang="fr-FR" sz="3000" dirty="0" err="1"/>
              <a:t>them</a:t>
            </a:r>
            <a:r>
              <a:rPr lang="fr-FR" sz="3000" dirty="0"/>
              <a:t> on flat rock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5842" name="Picture 2" descr="C:\Users\dafor97\Pictures\NWCrow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/>
          <a:stretch/>
        </p:blipFill>
        <p:spPr bwMode="auto">
          <a:xfrm>
            <a:off x="467544" y="4261353"/>
            <a:ext cx="4314958" cy="186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dafor97\Pictures\manillacl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250923"/>
            <a:ext cx="1849240" cy="11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48064" y="5446965"/>
            <a:ext cx="3230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</a:p>
          <a:p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80112" y="3789040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(</a:t>
            </a:r>
            <a:r>
              <a:rPr lang="en-CA" i="1" dirty="0" err="1"/>
              <a:t>Venerupis</a:t>
            </a:r>
            <a:r>
              <a:rPr lang="en-CA" i="1" dirty="0"/>
              <a:t> japonica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8" name="ZoneTexte 7"/>
          <p:cNvSpPr txBox="1"/>
          <p:nvPr/>
        </p:nvSpPr>
        <p:spPr>
          <a:xfrm>
            <a:off x="683568" y="3789040"/>
            <a:ext cx="1852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(</a:t>
            </a:r>
            <a:r>
              <a:rPr lang="en-CA" i="1" dirty="0"/>
              <a:t>Corvus </a:t>
            </a:r>
            <a:r>
              <a:rPr lang="en-CA" i="1" dirty="0" err="1"/>
              <a:t>caurinus</a:t>
            </a:r>
            <a:r>
              <a:rPr lang="en-CA" dirty="0"/>
              <a:t>)</a:t>
            </a:r>
            <a:endParaRPr lang="fr-CA" dirty="0"/>
          </a:p>
        </p:txBody>
      </p:sp>
      <p:sp>
        <p:nvSpPr>
          <p:cNvPr id="9" name="Text Box 20">
            <a:extLst>
              <a:ext uri="{FF2B5EF4-FFF2-40B4-BE49-F238E27FC236}">
                <a16:creationId xmlns:a16="http://schemas.microsoft.com/office/drawing/2014/main" id="{A8F6EEF1-0881-4CD0-A81A-265039E5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59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412776"/>
            <a:ext cx="8219256" cy="2160240"/>
          </a:xfrm>
        </p:spPr>
        <p:txBody>
          <a:bodyPr>
            <a:normAutofit/>
          </a:bodyPr>
          <a:lstStyle/>
          <a:p>
            <a:r>
              <a:rPr lang="fr-FR" sz="2400" dirty="0"/>
              <a:t>34.6 sec to </a:t>
            </a:r>
            <a:r>
              <a:rPr lang="fr-FR" sz="2400" dirty="0" err="1"/>
              <a:t>find</a:t>
            </a:r>
            <a:r>
              <a:rPr lang="fr-FR" sz="2400" dirty="0"/>
              <a:t> a clam</a:t>
            </a:r>
          </a:p>
          <a:p>
            <a:r>
              <a:rPr lang="fr-FR" sz="2400" dirty="0"/>
              <a:t>4.2 sec first drop flight </a:t>
            </a:r>
          </a:p>
          <a:p>
            <a:r>
              <a:rPr lang="fr-FR" sz="2400" dirty="0"/>
              <a:t>5.5 sec handling </a:t>
            </a:r>
            <a:r>
              <a:rPr lang="fr-FR" sz="2400" dirty="0" err="1"/>
              <a:t>between</a:t>
            </a:r>
            <a:r>
              <a:rPr lang="fr-FR" sz="2400" dirty="0"/>
              <a:t> drops</a:t>
            </a:r>
          </a:p>
          <a:p>
            <a:r>
              <a:rPr lang="fr-FR" sz="2400" dirty="0"/>
              <a:t>Flight </a:t>
            </a:r>
            <a:r>
              <a:rPr lang="fr-FR" sz="2400" dirty="0" err="1"/>
              <a:t>costs</a:t>
            </a:r>
            <a:r>
              <a:rPr lang="fr-FR" sz="2400" dirty="0"/>
              <a:t> &gt; 4x </a:t>
            </a:r>
            <a:r>
              <a:rPr lang="fr-FR" sz="2400" dirty="0" err="1"/>
              <a:t>higher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</a:t>
            </a:r>
            <a:r>
              <a:rPr lang="fr-FR" sz="2400" dirty="0" err="1"/>
              <a:t>search</a:t>
            </a:r>
            <a:r>
              <a:rPr lang="fr-FR" sz="2400" dirty="0"/>
              <a:t> and </a:t>
            </a:r>
            <a:r>
              <a:rPr lang="fr-FR" sz="2400" dirty="0" err="1"/>
              <a:t>dig</a:t>
            </a:r>
            <a:r>
              <a:rPr lang="fr-FR" sz="2400" dirty="0"/>
              <a:t> </a:t>
            </a:r>
            <a:r>
              <a:rPr lang="fr-FR" sz="2400" dirty="0" err="1"/>
              <a:t>costs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38914" name="Picture 2" descr="C:\Users\dafor97\Pictures\3944324769_00bda1d51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5233" y="3482590"/>
            <a:ext cx="2490411" cy="16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dafor97\Pictures\Crow_cl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47177" y="3482590"/>
            <a:ext cx="2545303" cy="16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dafor97\Pictures\162-northwestern-crow-corvus-caurinus-by-daves-birdingpi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60232" y="1556792"/>
            <a:ext cx="2286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dafor97\Pictures\3944322493_491543db6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4459" y="3482590"/>
            <a:ext cx="2520280" cy="167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/>
          <p:cNvSpPr/>
          <p:nvPr/>
        </p:nvSpPr>
        <p:spPr>
          <a:xfrm>
            <a:off x="7676482" y="2502732"/>
            <a:ext cx="72008" cy="39925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Text Box 20">
            <a:extLst>
              <a:ext uri="{FF2B5EF4-FFF2-40B4-BE49-F238E27FC236}">
                <a16:creationId xmlns:a16="http://schemas.microsoft.com/office/drawing/2014/main" id="{A3D35AEE-218B-4FF5-8FE5-73DA7DF44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56C7F-4D68-4BA6-A66D-6DDD0C2D16EA}"/>
              </a:ext>
            </a:extLst>
          </p:cNvPr>
          <p:cNvSpPr/>
          <p:nvPr/>
        </p:nvSpPr>
        <p:spPr>
          <a:xfrm>
            <a:off x="6347177" y="6093296"/>
            <a:ext cx="2905343" cy="106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/>
          <p:cNvSpPr/>
          <p:nvPr/>
        </p:nvSpPr>
        <p:spPr>
          <a:xfrm>
            <a:off x="107504" y="6386059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Richardson and </a:t>
            </a:r>
            <a:r>
              <a:rPr lang="fr-CA" dirty="0" err="1"/>
              <a:t>Verbeek</a:t>
            </a:r>
            <a:r>
              <a:rPr lang="fr-CA" dirty="0"/>
              <a:t> (1986, </a:t>
            </a:r>
            <a:r>
              <a:rPr lang="fr-CA" dirty="0" err="1"/>
              <a:t>Ecology</a:t>
            </a:r>
            <a:r>
              <a:rPr lang="fr-CA" dirty="0"/>
              <a:t> 67: 1219-26)</a:t>
            </a:r>
          </a:p>
        </p:txBody>
      </p:sp>
      <p:pic>
        <p:nvPicPr>
          <p:cNvPr id="38918" name="Picture 6" descr="C:\Users\dafor97\Pictures\hellen0618$8201520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4" b="14253"/>
          <a:stretch/>
        </p:blipFill>
        <p:spPr bwMode="auto">
          <a:xfrm>
            <a:off x="6720849" y="5256599"/>
            <a:ext cx="1780637" cy="12550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0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9" t="28248" r="25800" b="39821"/>
          <a:stretch/>
        </p:blipFill>
        <p:spPr bwMode="auto">
          <a:xfrm>
            <a:off x="4355976" y="1412776"/>
            <a:ext cx="4248472" cy="2708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5" t="37275" r="25437" b="27245"/>
          <a:stretch/>
        </p:blipFill>
        <p:spPr bwMode="auto">
          <a:xfrm>
            <a:off x="4283968" y="3833753"/>
            <a:ext cx="4392488" cy="300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necteur droit 5"/>
          <p:cNvCxnSpPr/>
          <p:nvPr/>
        </p:nvCxnSpPr>
        <p:spPr>
          <a:xfrm flipV="1">
            <a:off x="7164288" y="1412776"/>
            <a:ext cx="0" cy="479724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475656" y="5554447"/>
            <a:ext cx="201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Clam length (mm)</a:t>
            </a:r>
            <a:endParaRPr lang="fr-CA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7164288" y="1601504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7164288" y="4049776"/>
            <a:ext cx="136815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5004048" y="1430409"/>
            <a:ext cx="120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Availability</a:t>
            </a:r>
            <a:endParaRPr lang="fr-CA" dirty="0"/>
          </a:p>
        </p:txBody>
      </p:sp>
      <p:sp>
        <p:nvSpPr>
          <p:cNvPr id="20" name="ZoneTexte 19"/>
          <p:cNvSpPr txBox="1"/>
          <p:nvPr/>
        </p:nvSpPr>
        <p:spPr>
          <a:xfrm>
            <a:off x="5292080" y="4064843"/>
            <a:ext cx="1440160" cy="660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Consumed</a:t>
            </a:r>
          </a:p>
          <a:p>
            <a:r>
              <a:rPr lang="en-CA" dirty="0"/>
              <a:t>Rejected</a:t>
            </a:r>
            <a:endParaRPr lang="fr-CA" dirty="0"/>
          </a:p>
        </p:txBody>
      </p:sp>
      <p:sp>
        <p:nvSpPr>
          <p:cNvPr id="3" name="Rectangle 2"/>
          <p:cNvSpPr/>
          <p:nvPr/>
        </p:nvSpPr>
        <p:spPr>
          <a:xfrm>
            <a:off x="5148064" y="4460151"/>
            <a:ext cx="216024" cy="1929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5148064" y="4172119"/>
            <a:ext cx="216024" cy="19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/>
          <p:cNvSpPr/>
          <p:nvPr/>
        </p:nvSpPr>
        <p:spPr>
          <a:xfrm>
            <a:off x="5076056" y="4121612"/>
            <a:ext cx="1656184" cy="603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5" t="12600" r="15448" b="40829"/>
          <a:stretch/>
        </p:blipFill>
        <p:spPr bwMode="auto">
          <a:xfrm>
            <a:off x="48037" y="2348880"/>
            <a:ext cx="3875891" cy="3248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012582" y="2639501"/>
            <a:ext cx="98606" cy="2589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2" name="Connecteur droit 21"/>
          <p:cNvCxnSpPr/>
          <p:nvPr/>
        </p:nvCxnSpPr>
        <p:spPr>
          <a:xfrm flipV="1">
            <a:off x="2123728" y="2571925"/>
            <a:ext cx="0" cy="2763600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1886" y="2512164"/>
            <a:ext cx="943200" cy="6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026440" y="2564904"/>
            <a:ext cx="109728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0">
            <a:extLst>
              <a:ext uri="{FF2B5EF4-FFF2-40B4-BE49-F238E27FC236}">
                <a16:creationId xmlns:a16="http://schemas.microsoft.com/office/drawing/2014/main" id="{E4F820D2-E00C-4F46-849F-43EC258C2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20F268F-1B69-4EC2-913F-E2FCE35420F7}"/>
              </a:ext>
            </a:extLst>
          </p:cNvPr>
          <p:cNvSpPr txBox="1"/>
          <p:nvPr/>
        </p:nvSpPr>
        <p:spPr>
          <a:xfrm>
            <a:off x="1005321" y="1826671"/>
            <a:ext cx="115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/>
              <a:t>Should</a:t>
            </a:r>
            <a:r>
              <a:rPr lang="fr-CA" dirty="0"/>
              <a:t> </a:t>
            </a:r>
            <a:r>
              <a:rPr lang="fr-CA" dirty="0" err="1"/>
              <a:t>be</a:t>
            </a:r>
            <a:r>
              <a:rPr lang="fr-CA" dirty="0"/>
              <a:t> </a:t>
            </a:r>
          </a:p>
          <a:p>
            <a:pPr algn="ctr"/>
            <a:r>
              <a:rPr lang="fr-CA" dirty="0" err="1"/>
              <a:t>consumed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5004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0629" y="1802674"/>
            <a:ext cx="5530396" cy="3763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/>
              <a:t>Omniscience</a:t>
            </a:r>
          </a:p>
          <a:p>
            <a:pPr lvl="1"/>
            <a:r>
              <a:rPr lang="fr-FR" dirty="0"/>
              <a:t>Successive </a:t>
            </a:r>
            <a:r>
              <a:rPr lang="fr-FR" dirty="0" err="1"/>
              <a:t>encounters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are </a:t>
            </a:r>
            <a:r>
              <a:rPr lang="fr-FR" dirty="0" err="1"/>
              <a:t>independent</a:t>
            </a:r>
            <a:r>
              <a:rPr lang="fr-FR" dirty="0"/>
              <a:t> </a:t>
            </a:r>
            <a:r>
              <a:rPr lang="fr-FR" dirty="0" err="1"/>
              <a:t>events</a:t>
            </a:r>
            <a:r>
              <a:rPr lang="fr-FR" dirty="0"/>
              <a:t> (e.g., not </a:t>
            </a:r>
            <a:r>
              <a:rPr lang="fr-FR" dirty="0" err="1"/>
              <a:t>distributed</a:t>
            </a:r>
            <a:r>
              <a:rPr lang="fr-FR" dirty="0"/>
              <a:t> in patches)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predation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772816"/>
            <a:ext cx="5481513" cy="3773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914BCF-B059-4E70-BB16-51B5AD9B80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68" y="1450026"/>
            <a:ext cx="3294112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3">
            <a:extLst>
              <a:ext uri="{FF2B5EF4-FFF2-40B4-BE49-F238E27FC236}">
                <a16:creationId xmlns:a16="http://schemas.microsoft.com/office/drawing/2014/main" id="{8DEFA59A-2987-4D0F-9456-309AF9D7F269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/>
        </p:blipFill>
        <p:spPr bwMode="auto">
          <a:xfrm>
            <a:off x="4415818" y="1782976"/>
            <a:ext cx="4260638" cy="474236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09D902F-3D60-4D4A-8666-5AD5BA80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6" y="4237975"/>
            <a:ext cx="3329194" cy="22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C3F234CB-4726-490E-8053-1DF69FFEF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26" y="1782976"/>
            <a:ext cx="3329194" cy="215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3" name="Titre 1">
            <a:extLst>
              <a:ext uri="{FF2B5EF4-FFF2-40B4-BE49-F238E27FC236}">
                <a16:creationId xmlns:a16="http://schemas.microsoft.com/office/drawing/2014/main" id="{501F66D8-9BC1-4629-ADD8-413599DD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64038" cy="1354162"/>
          </a:xfrm>
          <a:solidFill>
            <a:srgbClr val="C0504D"/>
          </a:solidFill>
        </p:spPr>
        <p:txBody>
          <a:bodyPr anchor="ctr">
            <a:noAutofit/>
          </a:bodyPr>
          <a:lstStyle/>
          <a:p>
            <a:pPr marL="0" marR="0" lvl="0" indent="0" defTabSz="64291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</a:br>
            <a:r>
              <a:rPr kumimoji="0" lang="en-US" altLang="fr-F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kumimoji="0" lang="en-US" altLang="fr-FR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C7993C1D-2A9F-4041-88A8-3042677454A1}"/>
              </a:ext>
            </a:extLst>
          </p:cNvPr>
          <p:cNvSpPr/>
          <p:nvPr/>
        </p:nvSpPr>
        <p:spPr bwMode="auto">
          <a:xfrm>
            <a:off x="3131840" y="5857196"/>
            <a:ext cx="598202" cy="378402"/>
          </a:xfrm>
          <a:prstGeom prst="roundRect">
            <a:avLst/>
          </a:prstGeom>
          <a:solidFill>
            <a:srgbClr val="00B0F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4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A3C010C2-26F4-4182-B04A-4046A8218E7D}"/>
              </a:ext>
            </a:extLst>
          </p:cNvPr>
          <p:cNvSpPr/>
          <p:nvPr/>
        </p:nvSpPr>
        <p:spPr bwMode="auto">
          <a:xfrm rot="21286719">
            <a:off x="3932977" y="5466230"/>
            <a:ext cx="1100879" cy="794646"/>
          </a:xfrm>
          <a:custGeom>
            <a:avLst/>
            <a:gdLst>
              <a:gd name="connsiteX0" fmla="*/ 0 w 1643605"/>
              <a:gd name="connsiteY0" fmla="*/ 370390 h 496010"/>
              <a:gd name="connsiteX1" fmla="*/ 1041721 w 1643605"/>
              <a:gd name="connsiteY1" fmla="*/ 474562 h 496010"/>
              <a:gd name="connsiteX2" fmla="*/ 1643605 w 1643605"/>
              <a:gd name="connsiteY2" fmla="*/ 0 h 496010"/>
              <a:gd name="connsiteX3" fmla="*/ 1643605 w 1643605"/>
              <a:gd name="connsiteY3" fmla="*/ 0 h 49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3605" h="496010">
                <a:moveTo>
                  <a:pt x="0" y="370390"/>
                </a:moveTo>
                <a:cubicBezTo>
                  <a:pt x="383893" y="453342"/>
                  <a:pt x="767787" y="536294"/>
                  <a:pt x="1041721" y="474562"/>
                </a:cubicBezTo>
                <a:cubicBezTo>
                  <a:pt x="1315655" y="412830"/>
                  <a:pt x="1643605" y="0"/>
                  <a:pt x="1643605" y="0"/>
                </a:cubicBezTo>
                <a:lnTo>
                  <a:pt x="1643605" y="0"/>
                </a:lnTo>
              </a:path>
            </a:pathLst>
          </a:custGeom>
          <a:noFill/>
          <a:ln w="38100" cap="flat" cmpd="sng" algn="ctr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altLang="fr-FR" sz="1400" b="1">
                <a:solidFill>
                  <a:srgbClr val="F9F9F9"/>
                </a:solidFill>
                <a:cs typeface="Gill Sans" charset="0"/>
              </a:rPr>
              <a:t>© R. Du Toit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D8DD0E77-84B1-47D5-8750-68C435324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8B5447E-F8EA-480B-8855-0AB904A950AC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D1695BE-8F40-46B5-B1AB-15D886E75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451B9-4CB6-4AD7-930B-E82D7340D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1844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When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leave</a:t>
            </a:r>
            <a:r>
              <a:rPr lang="fr-CA" dirty="0">
                <a:solidFill>
                  <a:schemeClr val="bg1"/>
                </a:solidFill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4994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What</a:t>
            </a:r>
            <a:r>
              <a:rPr lang="fr-CA" dirty="0">
                <a:solidFill>
                  <a:schemeClr val="bg1"/>
                </a:solidFill>
              </a:rPr>
              <a:t> to </a:t>
            </a:r>
            <a:r>
              <a:rPr lang="fr-CA" dirty="0" err="1">
                <a:solidFill>
                  <a:schemeClr val="bg1"/>
                </a:solidFill>
              </a:rPr>
              <a:t>eat</a:t>
            </a:r>
            <a:r>
              <a:rPr lang="fr-CA" dirty="0">
                <a:solidFill>
                  <a:schemeClr val="bg1"/>
                </a:solidFill>
              </a:rPr>
              <a:t> in the patch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7E0258-36C2-4269-9AAD-B0D47DC9B710}"/>
              </a:ext>
            </a:extLst>
          </p:cNvPr>
          <p:cNvSpPr txBox="1"/>
          <p:nvPr/>
        </p:nvSpPr>
        <p:spPr>
          <a:xfrm>
            <a:off x="0" y="5805264"/>
            <a:ext cx="4964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>
                <a:solidFill>
                  <a:schemeClr val="bg1"/>
                </a:solidFill>
              </a:rPr>
              <a:t>Should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leave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when</a:t>
            </a:r>
            <a:r>
              <a:rPr lang="fr-CA" sz="2000" dirty="0">
                <a:solidFill>
                  <a:schemeClr val="bg1"/>
                </a:solidFill>
              </a:rPr>
              <a:t>: 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 = – </a:t>
            </a:r>
            <a:r>
              <a:rPr lang="fr-CA" sz="2000" i="1" dirty="0">
                <a:solidFill>
                  <a:schemeClr val="bg1"/>
                </a:solidFill>
              </a:rPr>
              <a:t>S</a:t>
            </a:r>
            <a:r>
              <a:rPr lang="fr-CA" sz="2000" dirty="0">
                <a:solidFill>
                  <a:schemeClr val="bg1"/>
                </a:solidFill>
              </a:rPr>
              <a:t> + </a:t>
            </a:r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(t*) 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BCF8EC1-EA58-422E-BF84-5A869B190006}"/>
              </a:ext>
            </a:extLst>
          </p:cNvPr>
          <p:cNvSpPr txBox="1"/>
          <p:nvPr/>
        </p:nvSpPr>
        <p:spPr>
          <a:xfrm>
            <a:off x="3131840" y="6206615"/>
            <a:ext cx="901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R</a:t>
            </a:r>
            <a:r>
              <a:rPr lang="fr-CA" sz="2000" dirty="0">
                <a:solidFill>
                  <a:schemeClr val="bg1"/>
                </a:solidFill>
              </a:rPr>
              <a:t>(t*)</a:t>
            </a:r>
            <a:endParaRPr lang="fr-CA" sz="2000" dirty="0"/>
          </a:p>
        </p:txBody>
      </p: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CAFE932-B775-4A58-949A-650BFA2D692A}"/>
              </a:ext>
            </a:extLst>
          </p:cNvPr>
          <p:cNvCxnSpPr>
            <a:cxnSpLocks/>
          </p:cNvCxnSpPr>
          <p:nvPr/>
        </p:nvCxnSpPr>
        <p:spPr bwMode="auto">
          <a:xfrm>
            <a:off x="3169104" y="6273953"/>
            <a:ext cx="575937" cy="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6EB000AF-4E20-4421-B715-D309890C7BD8}"/>
              </a:ext>
            </a:extLst>
          </p:cNvPr>
          <p:cNvSpPr txBox="1"/>
          <p:nvPr/>
        </p:nvSpPr>
        <p:spPr>
          <a:xfrm>
            <a:off x="4391975" y="5622002"/>
            <a:ext cx="356440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g</a:t>
            </a:r>
            <a:r>
              <a:rPr lang="fr-CA" sz="2000" dirty="0">
                <a:solidFill>
                  <a:schemeClr val="bg1"/>
                </a:solidFill>
              </a:rPr>
              <a:t>(</a:t>
            </a:r>
            <a:r>
              <a:rPr lang="fr-CA" sz="2000" i="1" dirty="0">
                <a:solidFill>
                  <a:schemeClr val="bg1"/>
                </a:solidFill>
              </a:rPr>
              <a:t>t</a:t>
            </a:r>
            <a:r>
              <a:rPr lang="fr-CA" sz="2000" dirty="0">
                <a:solidFill>
                  <a:schemeClr val="bg1"/>
                </a:solidFill>
              </a:rPr>
              <a:t>*) </a:t>
            </a:r>
            <a:r>
              <a:rPr lang="fr-CA" sz="2000" dirty="0" err="1">
                <a:solidFill>
                  <a:schemeClr val="bg1"/>
                </a:solidFill>
              </a:rPr>
              <a:t>depends</a:t>
            </a:r>
            <a:r>
              <a:rPr lang="fr-CA" sz="2000" dirty="0">
                <a:solidFill>
                  <a:schemeClr val="bg1"/>
                </a:solidFill>
              </a:rPr>
              <a:t> on </a:t>
            </a:r>
            <a:r>
              <a:rPr lang="fr-CA" sz="2000" dirty="0" err="1">
                <a:solidFill>
                  <a:schemeClr val="bg1"/>
                </a:solidFill>
              </a:rPr>
              <a:t>food</a:t>
            </a:r>
            <a:r>
              <a:rPr lang="fr-CA" sz="2000" dirty="0">
                <a:solidFill>
                  <a:schemeClr val="bg1"/>
                </a:solidFill>
              </a:rPr>
              <a:t> </a:t>
            </a:r>
            <a:r>
              <a:rPr lang="fr-CA" sz="2000" dirty="0" err="1">
                <a:solidFill>
                  <a:schemeClr val="bg1"/>
                </a:solidFill>
              </a:rPr>
              <a:t>choice</a:t>
            </a:r>
            <a:endParaRPr lang="fr-CA" sz="2000" dirty="0">
              <a:solidFill>
                <a:schemeClr val="bg1"/>
              </a:solidFill>
            </a:endParaRP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720FFCEE-1FE7-4AAA-9824-12399508816D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chemeClr val="bg1"/>
                </a:solidFill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S</a:t>
            </a: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CECB033A-2A02-47BB-A42B-C4C2E548A307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E208452-C3D6-431A-A20C-B4C4CFE9DFE9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62" name="ZoneTexte 161">
            <a:extLst>
              <a:ext uri="{FF2B5EF4-FFF2-40B4-BE49-F238E27FC236}">
                <a16:creationId xmlns:a16="http://schemas.microsoft.com/office/drawing/2014/main" id="{AC7E8985-595A-4C23-AB8A-01DB45539BB0}"/>
              </a:ext>
            </a:extLst>
          </p:cNvPr>
          <p:cNvSpPr txBox="1"/>
          <p:nvPr/>
        </p:nvSpPr>
        <p:spPr>
          <a:xfrm>
            <a:off x="4964116" y="6095037"/>
            <a:ext cx="277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CA" dirty="0" err="1">
                <a:solidFill>
                  <a:schemeClr val="bg1"/>
                </a:solidFill>
              </a:rPr>
              <a:t>Find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g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i="1" dirty="0">
                <a:solidFill>
                  <a:schemeClr val="bg1"/>
                </a:solidFill>
              </a:rPr>
              <a:t>t*</a:t>
            </a:r>
            <a:r>
              <a:rPr lang="fr-CA" dirty="0">
                <a:solidFill>
                  <a:schemeClr val="bg1"/>
                </a:solidFill>
              </a:rPr>
              <a:t>) </a:t>
            </a:r>
            <a:r>
              <a:rPr lang="fr-CA" dirty="0" err="1">
                <a:solidFill>
                  <a:schemeClr val="bg1"/>
                </a:solidFill>
              </a:rPr>
              <a:t>given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i="1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64" name="ZoneTexte 163">
            <a:extLst>
              <a:ext uri="{FF2B5EF4-FFF2-40B4-BE49-F238E27FC236}">
                <a16:creationId xmlns:a16="http://schemas.microsoft.com/office/drawing/2014/main" id="{7802A1D7-CF8D-4E0D-845B-CF49D192F1AA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sp>
        <p:nvSpPr>
          <p:cNvPr id="152" name="Titre 1">
            <a:extLst>
              <a:ext uri="{FF2B5EF4-FFF2-40B4-BE49-F238E27FC236}">
                <a16:creationId xmlns:a16="http://schemas.microsoft.com/office/drawing/2014/main" id="{976A94A6-56AF-4E63-BC25-057E493C9BD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  <p:bldP spid="9" grpId="0"/>
      <p:bldP spid="81" grpId="0"/>
      <p:bldP spid="10" grpId="0" animBg="1"/>
      <p:bldP spid="1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dafor97\Pictures\2011-01-20 Falkland01\Falkland01 4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4" b="38238"/>
          <a:stretch/>
        </p:blipFill>
        <p:spPr bwMode="auto">
          <a:xfrm>
            <a:off x="-540568" y="-218302"/>
            <a:ext cx="9684568" cy="74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880370" y="3655578"/>
            <a:ext cx="6048672" cy="107576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CA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CA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Choose the option maximizing a currency, given the constraints</a:t>
            </a:r>
            <a:endParaRPr lang="en-CA" sz="2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85F09758-5D67-405B-B487-C77B66C1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816" y="-99392"/>
            <a:ext cx="6264696" cy="1224136"/>
          </a:xfrm>
        </p:spPr>
        <p:txBody>
          <a:bodyPr>
            <a:noAutofit/>
          </a:bodyPr>
          <a:lstStyle/>
          <a:p>
            <a:r>
              <a:rPr lang="en-CA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elements optimality models</a:t>
            </a:r>
            <a:endParaRPr lang="fr-CA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8780C36F-A822-4A6D-9BFE-D4AFF2AD3CD5}"/>
              </a:ext>
            </a:extLst>
          </p:cNvPr>
          <p:cNvSpPr txBox="1">
            <a:spLocks/>
          </p:cNvSpPr>
          <p:nvPr/>
        </p:nvSpPr>
        <p:spPr>
          <a:xfrm>
            <a:off x="3260773" y="5157192"/>
            <a:ext cx="5832647" cy="165618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z="2400" b="1" dirty="0">
                <a:solidFill>
                  <a:srgbClr val="FFFF00"/>
                </a:solidFill>
              </a:rPr>
              <a:t>Marginal value </a:t>
            </a:r>
            <a:r>
              <a:rPr lang="fr-CA" sz="2400" b="1" dirty="0" err="1">
                <a:solidFill>
                  <a:srgbClr val="FFFF00"/>
                </a:solidFill>
              </a:rPr>
              <a:t>theorem</a:t>
            </a:r>
            <a:r>
              <a:rPr lang="fr-CA" sz="2400" b="1" dirty="0">
                <a:solidFill>
                  <a:srgbClr val="FFFF00"/>
                </a:solidFill>
              </a:rPr>
              <a:t>: </a:t>
            </a:r>
            <a:r>
              <a:rPr lang="fr-CA" sz="2400" b="1" dirty="0">
                <a:solidFill>
                  <a:schemeClr val="bg1"/>
                </a:solidFill>
              </a:rPr>
              <a:t>how long to forage in patch </a:t>
            </a:r>
            <a:r>
              <a:rPr lang="fr-CA" sz="1900" b="1" dirty="0">
                <a:solidFill>
                  <a:schemeClr val="bg1"/>
                </a:solidFill>
              </a:rPr>
              <a:t>(</a:t>
            </a:r>
            <a:r>
              <a:rPr lang="fr-CA" sz="1900" b="1" dirty="0" err="1">
                <a:solidFill>
                  <a:schemeClr val="bg1"/>
                </a:solidFill>
              </a:rPr>
              <a:t>Charnov</a:t>
            </a:r>
            <a:r>
              <a:rPr lang="fr-CA" sz="1900" b="1" dirty="0">
                <a:solidFill>
                  <a:schemeClr val="bg1"/>
                </a:solidFill>
              </a:rPr>
              <a:t> 1976)</a:t>
            </a:r>
          </a:p>
          <a:p>
            <a:r>
              <a:rPr lang="fr-CA" sz="2400" b="1" dirty="0" err="1">
                <a:solidFill>
                  <a:srgbClr val="FFFF00"/>
                </a:solidFill>
              </a:rPr>
              <a:t>Contingency</a:t>
            </a:r>
            <a:r>
              <a:rPr lang="fr-CA" sz="2400" b="1" dirty="0">
                <a:solidFill>
                  <a:srgbClr val="FFFF00"/>
                </a:solidFill>
              </a:rPr>
              <a:t> model </a:t>
            </a:r>
            <a:r>
              <a:rPr lang="fr-CA" sz="2400" b="1" dirty="0">
                <a:solidFill>
                  <a:schemeClr val="bg1"/>
                </a:solidFill>
              </a:rPr>
              <a:t>of optimal </a:t>
            </a:r>
            <a:r>
              <a:rPr lang="fr-CA" sz="2400" b="1" dirty="0" err="1">
                <a:solidFill>
                  <a:schemeClr val="bg1"/>
                </a:solidFill>
              </a:rPr>
              <a:t>diet</a:t>
            </a:r>
            <a:r>
              <a:rPr lang="fr-CA" sz="2400" b="1" dirty="0">
                <a:solidFill>
                  <a:schemeClr val="bg1"/>
                </a:solidFill>
              </a:rPr>
              <a:t>: </a:t>
            </a:r>
            <a:r>
              <a:rPr lang="fr-CA" sz="2400" b="1" dirty="0" err="1">
                <a:solidFill>
                  <a:schemeClr val="bg1"/>
                </a:solidFill>
              </a:rPr>
              <a:t>what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should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be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consumed</a:t>
            </a:r>
            <a:r>
              <a:rPr lang="fr-CA" sz="1900" b="1" dirty="0">
                <a:solidFill>
                  <a:schemeClr val="bg1"/>
                </a:solidFill>
              </a:rPr>
              <a:t> (</a:t>
            </a:r>
            <a:r>
              <a:rPr lang="en-US" sz="1900" b="1" dirty="0">
                <a:solidFill>
                  <a:schemeClr val="bg1"/>
                </a:solidFill>
              </a:rPr>
              <a:t>MacArthur &amp; </a:t>
            </a:r>
            <a:r>
              <a:rPr lang="en-US" sz="1900" b="1" dirty="0" err="1">
                <a:solidFill>
                  <a:schemeClr val="bg1"/>
                </a:solidFill>
              </a:rPr>
              <a:t>Pianka</a:t>
            </a:r>
            <a:r>
              <a:rPr lang="en-US" sz="1900" b="1" dirty="0">
                <a:solidFill>
                  <a:schemeClr val="bg1"/>
                </a:solidFill>
              </a:rPr>
              <a:t> 1966</a:t>
            </a:r>
            <a:r>
              <a:rPr lang="fr-CA" sz="1900" b="1" dirty="0">
                <a:solidFill>
                  <a:schemeClr val="bg1"/>
                </a:solidFill>
              </a:rPr>
              <a:t>)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62C2DB-7715-4900-9FB5-0D93DC5E8B27}"/>
              </a:ext>
            </a:extLst>
          </p:cNvPr>
          <p:cNvSpPr txBox="1"/>
          <p:nvPr/>
        </p:nvSpPr>
        <p:spPr>
          <a:xfrm>
            <a:off x="3257550" y="4633972"/>
            <a:ext cx="7751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FFFF00"/>
                </a:solidFill>
              </a:rPr>
              <a:t>Among the most influential models: </a:t>
            </a:r>
          </a:p>
        </p:txBody>
      </p:sp>
    </p:spTree>
    <p:extLst>
      <p:ext uri="{BB962C8B-B14F-4D97-AF65-F5344CB8AC3E}">
        <p14:creationId xmlns:p14="http://schemas.microsoft.com/office/powerpoint/2010/main" val="41814695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/>
              <p:nvPr/>
            </p:nvSpPr>
            <p:spPr>
              <a:xfrm>
                <a:off x="4051250" y="5764545"/>
                <a:ext cx="2238954" cy="54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g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kumimoji="0" lang="fr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</a:endParaRPr>
              </a:p>
            </p:txBody>
          </p:sp>
        </mc:Choice>
        <mc:Fallback xmlns="">
          <p:sp>
            <p:nvSpPr>
              <p:cNvPr id="179" name="ZoneTexte 178">
                <a:extLst>
                  <a:ext uri="{FF2B5EF4-FFF2-40B4-BE49-F238E27FC236}">
                    <a16:creationId xmlns:a16="http://schemas.microsoft.com/office/drawing/2014/main" id="{F7284837-8B2F-41B5-A322-5A3064D57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0" y="5764545"/>
                <a:ext cx="2238954" cy="544775"/>
              </a:xfrm>
              <a:prstGeom prst="rect">
                <a:avLst/>
              </a:prstGeom>
              <a:blipFill>
                <a:blip r:embed="rId9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62485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10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</a:p>
        </p:txBody>
      </p:sp>
      <p:pic>
        <p:nvPicPr>
          <p:cNvPr id="162" name="Image 161">
            <a:extLst>
              <a:ext uri="{FF2B5EF4-FFF2-40B4-BE49-F238E27FC236}">
                <a16:creationId xmlns:a16="http://schemas.microsoft.com/office/drawing/2014/main" id="{ABB7FF5E-44F9-47E5-B850-1B3C9F70D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4F60A770-F439-4CFB-A784-A03DAA6271C5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E086E3E5-47A7-4A25-B946-92BD03F5C7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9A9F9367-775B-4FF1-8F6A-2BDD74ED2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71" name="ZoneTexte 170">
            <a:extLst>
              <a:ext uri="{FF2B5EF4-FFF2-40B4-BE49-F238E27FC236}">
                <a16:creationId xmlns:a16="http://schemas.microsoft.com/office/drawing/2014/main" id="{9BC60180-067C-4265-8605-D1065442E376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559B6FE5-69B4-42C3-80C6-8C1BA98CFAB0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10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3" name="ZoneTexte 172">
            <a:extLst>
              <a:ext uri="{FF2B5EF4-FFF2-40B4-BE49-F238E27FC236}">
                <a16:creationId xmlns:a16="http://schemas.microsoft.com/office/drawing/2014/main" id="{8E78A491-6115-4909-ACBF-8254BA85BB85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73F25103-F918-427D-841A-F303E832B7D6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B13F2F03-8DB1-4BEB-8410-DADA13F39564}"/>
              </a:ext>
            </a:extLst>
          </p:cNvPr>
          <p:cNvGrpSpPr/>
          <p:nvPr/>
        </p:nvGrpSpPr>
        <p:grpSpPr>
          <a:xfrm>
            <a:off x="2594338" y="3263534"/>
            <a:ext cx="4257518" cy="2357124"/>
            <a:chOff x="4423624" y="1638691"/>
            <a:chExt cx="4740414" cy="28946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79DF4FF-C4EA-44BF-BBB8-53B3C8F9D3AC}"/>
                </a:ext>
              </a:extLst>
            </p:cNvPr>
            <p:cNvSpPr/>
            <p:nvPr/>
          </p:nvSpPr>
          <p:spPr bwMode="auto">
            <a:xfrm>
              <a:off x="4423624" y="1638691"/>
              <a:ext cx="4740414" cy="2894626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CA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pic>
          <p:nvPicPr>
            <p:cNvPr id="155" name="Image 154">
              <a:extLst>
                <a:ext uri="{FF2B5EF4-FFF2-40B4-BE49-F238E27FC236}">
                  <a16:creationId xmlns:a16="http://schemas.microsoft.com/office/drawing/2014/main" id="{4856AF6C-9F82-413F-AAC6-4B94B5220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2992" t="20210" r="23780" b="35248"/>
            <a:stretch/>
          </p:blipFill>
          <p:spPr>
            <a:xfrm>
              <a:off x="4689819" y="1703957"/>
              <a:ext cx="4225309" cy="16197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22AA9615-90C3-4EEA-B27C-35431A1C6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1450" t="39819" r="33970" b="55022"/>
            <a:stretch/>
          </p:blipFill>
          <p:spPr>
            <a:xfrm>
              <a:off x="4427984" y="3701242"/>
              <a:ext cx="4722947" cy="396345"/>
            </a:xfrm>
            <a:prstGeom prst="rect">
              <a:avLst/>
            </a:prstGeom>
            <a:effectLst>
              <a:reflection blurRad="6350" stA="50000" endA="300" endPos="55500" dist="50800" dir="5400000" sy="-100000" algn="bl" rotWithShape="0"/>
            </a:effectLst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D688F26E-EACA-4102-A77D-DD6AD49AD385}"/>
                </a:ext>
              </a:extLst>
            </p:cNvPr>
            <p:cNvSpPr txBox="1"/>
            <p:nvPr/>
          </p:nvSpPr>
          <p:spPr>
            <a:xfrm>
              <a:off x="6515708" y="2924944"/>
              <a:ext cx="1264963" cy="861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800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152" name="Titre 1">
            <a:extLst>
              <a:ext uri="{FF2B5EF4-FFF2-40B4-BE49-F238E27FC236}">
                <a16:creationId xmlns:a16="http://schemas.microsoft.com/office/drawing/2014/main" id="{708BBB17-4977-4FD8-88ED-BFC9356C9EE3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A5F5FBD-0B06-42AB-B00F-1511A2F41878}"/>
              </a:ext>
            </a:extLst>
          </p:cNvPr>
          <p:cNvSpPr/>
          <p:nvPr/>
        </p:nvSpPr>
        <p:spPr bwMode="auto">
          <a:xfrm>
            <a:off x="1547664" y="5020066"/>
            <a:ext cx="6389484" cy="521328"/>
          </a:xfrm>
          <a:prstGeom prst="roundRect">
            <a:avLst/>
          </a:prstGeom>
          <a:noFill/>
          <a:ln w="38100" cap="flat" cmpd="sng" algn="ctr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864BE62-6594-4DFE-9BAA-050FE5996582}"/>
              </a:ext>
            </a:extLst>
          </p:cNvPr>
          <p:cNvSpPr/>
          <p:nvPr/>
        </p:nvSpPr>
        <p:spPr bwMode="auto">
          <a:xfrm>
            <a:off x="6444208" y="5653956"/>
            <a:ext cx="2160240" cy="943395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F83A985F-4251-4275-A157-321ED8A2B7C7}"/>
              </a:ext>
            </a:extLst>
          </p:cNvPr>
          <p:cNvSpPr>
            <a:spLocks/>
          </p:cNvSpPr>
          <p:nvPr/>
        </p:nvSpPr>
        <p:spPr bwMode="auto">
          <a:xfrm>
            <a:off x="5729288" y="8572500"/>
            <a:ext cx="1333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FFFFFF"/>
                </a:solidFill>
                <a:latin typeface="Gill Sans" charset="0"/>
                <a:cs typeface="ヒラギノ角ゴ ProN W3" charset="0"/>
                <a:sym typeface="Gill Sans" charset="0"/>
              </a:defRPr>
            </a:lvl9pPr>
          </a:lstStyle>
          <a:p>
            <a:pPr marL="396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400" b="1" i="0" u="none" strike="noStrike" kern="1200" cap="none" spc="0" normalizeH="0" baseline="0" noProof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Gill Sans" charset="0"/>
                <a:cs typeface="Gill Sans" charset="0"/>
                <a:sym typeface="Gill Sans" charset="0"/>
              </a:rPr>
              <a:t>© R. Du Toit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1CB396F-2301-40BC-88BC-E7953069EE18}"/>
              </a:ext>
            </a:extLst>
          </p:cNvPr>
          <p:cNvGrpSpPr/>
          <p:nvPr/>
        </p:nvGrpSpPr>
        <p:grpSpPr>
          <a:xfrm>
            <a:off x="1979712" y="1402262"/>
            <a:ext cx="1150243" cy="1090634"/>
            <a:chOff x="4572000" y="4437112"/>
            <a:chExt cx="1800200" cy="1728192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1E5B38D6-17E6-4EBF-8AC6-1D2EE2A577CB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A56D721-B89A-4AEB-B967-194C2DD4CF94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203507A4-F3AF-4C39-B4BA-3D2D5FF09F95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FB3C6A80-EE9D-4185-8A58-F5FF1B11D89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DA1A34DE-7495-49A3-93D5-017EA705BCD0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7C61FFF-CF81-439D-AB7C-C7A14056AC3B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93E4956F-FC51-462D-B40F-6B6CBA6D7CBF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650510A-04AF-4A9F-8F20-7B2B8D054162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504C5C2D-56CA-4CAE-98BE-4C2CDEE369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CFAD4D3C-2B05-4E00-884A-4802C0AB929C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2E5EB09D-8B7E-4A51-8D0D-5E36F32AB520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D5FEB3DB-6DB7-4A40-83E3-FAD246624099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07C36625-5F11-4936-8833-642E626104A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BEABE2D5-2D86-4AD6-B9EA-2E8FF97E2C6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8AAC036-C075-446C-97A1-1CFB649C2C22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655D4A8-B77C-40A5-B7F5-BE01A752E65C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53ADA02B-5B8C-414A-93A4-E41C1D62655D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16DAABE3-C425-4D85-A062-F026EC7CACF3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A7D76EA-3650-457E-9BA9-A59A75ECA75C}"/>
              </a:ext>
            </a:extLst>
          </p:cNvPr>
          <p:cNvGrpSpPr/>
          <p:nvPr/>
        </p:nvGrpSpPr>
        <p:grpSpPr>
          <a:xfrm rot="3599910">
            <a:off x="3988172" y="1504836"/>
            <a:ext cx="1136077" cy="1104234"/>
            <a:chOff x="4572000" y="4437112"/>
            <a:chExt cx="1800200" cy="1728192"/>
          </a:xfrm>
        </p:grpSpPr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AAFA9A07-FA48-4AA3-968A-FC763054B1F5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8EC4F66-144D-471A-BBE8-9576A89E600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AC6AAB3-4B50-485D-A41B-C18666AE379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6CD14EB1-BB38-4608-9AC9-678F046A7979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51B1CB90-694F-4341-B373-96CD0AF31BE1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64BBCCB6-E534-43D3-9054-316EBA2A379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BAAE5E-7C85-4DE3-9D0D-02BF8E38343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321C982C-E9AD-4AAE-85BF-088A0D605A09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3F82B8FD-B0FB-4C8E-BC9A-49EC8E54A440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F88F1E0A-FD98-449E-BCCB-80AA6827D442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4C64638C-FD96-45A0-8C22-306C2ADCBB0D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50F9B18D-F80F-4014-B947-19951A839B64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1E8861D-FF8A-4CE6-8911-FF0A8342DD39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473D80F-A37A-4BF7-A1FF-75B6DFF71D7F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23B4AE-97AF-4EEF-A6B5-4BCCD9DD654A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5308B9B-C6D9-4E26-84B4-316BEBA5C5B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955DA1D-0643-403F-81CB-F3D8D88C327C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24BE2F93-B7BA-4F0F-90AA-9D53C41A36A0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9A967860-9361-4D9E-94B8-585ECA4C875C}"/>
              </a:ext>
            </a:extLst>
          </p:cNvPr>
          <p:cNvSpPr txBox="1"/>
          <p:nvPr/>
        </p:nvSpPr>
        <p:spPr>
          <a:xfrm>
            <a:off x="1844286" y="858600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When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to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leave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the patch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AEE0FEFA-B58E-4880-886F-5E712124B958}"/>
              </a:ext>
            </a:extLst>
          </p:cNvPr>
          <p:cNvSpPr txBox="1"/>
          <p:nvPr/>
        </p:nvSpPr>
        <p:spPr>
          <a:xfrm>
            <a:off x="4994059" y="863273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What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to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eat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in the patch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D20E488B-D188-4166-B72F-CFFD0BB1ACCD}"/>
              </a:ext>
            </a:extLst>
          </p:cNvPr>
          <p:cNvGrpSpPr/>
          <p:nvPr/>
        </p:nvGrpSpPr>
        <p:grpSpPr>
          <a:xfrm>
            <a:off x="467544" y="2135206"/>
            <a:ext cx="1150243" cy="1090634"/>
            <a:chOff x="1691680" y="4365104"/>
            <a:chExt cx="1800200" cy="1728192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92288761-AFA8-4CEC-B573-1E443829A761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0FB789B3-40AE-4432-A960-7C075125826D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B3CF5830-D357-4BF0-A858-759B78A25DCB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42E9093D-4D1F-47B6-A60C-63EC86B41E16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0" name="Ellipse 99">
              <a:extLst>
                <a:ext uri="{FF2B5EF4-FFF2-40B4-BE49-F238E27FC236}">
                  <a16:creationId xmlns:a16="http://schemas.microsoft.com/office/drawing/2014/main" id="{67814095-E1A5-4480-A97A-FCF86B8B549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1" name="Ellipse 100">
              <a:extLst>
                <a:ext uri="{FF2B5EF4-FFF2-40B4-BE49-F238E27FC236}">
                  <a16:creationId xmlns:a16="http://schemas.microsoft.com/office/drawing/2014/main" id="{FA9BC963-759C-465D-A787-49DFF27D15FB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2" name="Ellipse 101">
              <a:extLst>
                <a:ext uri="{FF2B5EF4-FFF2-40B4-BE49-F238E27FC236}">
                  <a16:creationId xmlns:a16="http://schemas.microsoft.com/office/drawing/2014/main" id="{48CC471E-39E4-4890-9CCD-3BDD9F795781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AFE862C6-5A73-4E69-B827-3887D9B5E187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67BA1AED-4B5F-4AE3-82B9-1B8D44BDBC33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16E02EC1-53FF-466B-B677-DE1FA7C39EB6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5C76EE3A-A03F-4CE6-8526-5C56E761AF4E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A073B38A-205C-45D1-9CE9-3E03FD81C060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1BD8ED43-C7B2-4146-9358-A60BEA957CA8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5479EBC7-2287-4FFB-915D-950DC761CEA7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592E0E62-940C-45C3-8C8D-FE22F42D50E9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545E1A17-F9D7-4991-ABF7-38E8EDF84827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DACF8958-6672-48B2-8264-ED5070B08CA7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3BA646B6-5340-4BAE-8B1B-F298D14F22E4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C94E85BD-DE8A-44E1-823F-BA01360661C2}"/>
              </a:ext>
            </a:extLst>
          </p:cNvPr>
          <p:cNvGrpSpPr/>
          <p:nvPr/>
        </p:nvGrpSpPr>
        <p:grpSpPr>
          <a:xfrm rot="1051656">
            <a:off x="2947565" y="2255718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E7FDAB70-8F82-44F7-8310-631F4033B71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976D4CE7-1355-4858-84D6-DE685B9AAC3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DC75F287-EE41-4298-B6B7-FA6DB2FED6F0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728BE071-3D99-4B0E-B5F1-8D6EF8A341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F36B9889-E4EC-477B-AFAE-A293163AD83D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271160E6-6878-4D84-923E-F188D734BBBC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A25E72A9-9251-44CE-B865-55705C3E51B0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6D2FF7E5-AD9B-4CA0-8A0E-01AB87BA379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821AEFF0-9B02-4AD5-94C0-98661B9B658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16820F7-9A6C-4E09-8674-F10900C8D6C3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7547D40B-6370-411B-BADC-8614845F6918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3C41E36E-75FF-452B-8CA3-6193CCE8A136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A201F793-3E78-49B1-AFD0-26B69C1C5448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61754956-2331-4CC5-8299-08EE143ED6B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93001295-2A4D-40D4-A999-11AB266BF49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339BFEA3-9109-4FD8-B4A5-77597C806387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3BA419C3-18BB-4CAC-B467-5259BBE2696F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A85D2DA-DBD6-4E20-B117-7168874EE782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8D883EE-28FD-4C73-B3A3-F70A3A054C5D}"/>
              </a:ext>
            </a:extLst>
          </p:cNvPr>
          <p:cNvGrpSpPr/>
          <p:nvPr/>
        </p:nvGrpSpPr>
        <p:grpSpPr>
          <a:xfrm rot="2276605">
            <a:off x="5160381" y="2108884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A1BFED9F-3760-4A6E-BCF3-75746F47983A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A545CDC5-0128-4FF0-9053-585C8C836D7D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AB329CBB-37EF-474D-BF7F-794C85966AD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25E8512A-627D-4B1B-A8BA-4239BC3641E3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B4E82934-73CD-45AF-BD5F-47C45A840075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F87FD446-C1CE-4A27-AFF7-362C3098AF44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CE1D970D-A96F-4DBF-85AB-BC5C889B9694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901310B7-88E3-44A7-914D-52592C4DD70E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D7786FCB-4135-41AD-8712-338DA9323C5A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188F0FAF-0C89-4651-B1EB-7A6C8172DF6F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A27EE7DB-8428-4A3C-818C-E6E65031B90B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38D8CB32-6E85-4AF2-A776-38D314ECE54F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323D83C-4D6F-4E11-9239-D6EED7952AEA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BBBF2DC-CCA6-4AF9-9423-4590FA714E42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A52A022A-F758-411B-995D-02C35C0D3DDB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BBCB10EC-0BBA-415B-96F7-87F279F084FA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248F55AF-7103-4AA7-A670-6838F6B1E3A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13E63F73-7EFC-4B6D-8F7A-E478FE10B15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91" name="Arc 90">
            <a:extLst>
              <a:ext uri="{FF2B5EF4-FFF2-40B4-BE49-F238E27FC236}">
                <a16:creationId xmlns:a16="http://schemas.microsoft.com/office/drawing/2014/main" id="{47065E4B-83AC-4EBD-B5AA-4224DAB5392E}"/>
              </a:ext>
            </a:extLst>
          </p:cNvPr>
          <p:cNvSpPr/>
          <p:nvPr/>
        </p:nvSpPr>
        <p:spPr bwMode="auto">
          <a:xfrm rot="6709508">
            <a:off x="1264394" y="1619687"/>
            <a:ext cx="1233159" cy="1310183"/>
          </a:xfrm>
          <a:prstGeom prst="arc">
            <a:avLst/>
          </a:prstGeom>
          <a:ln w="38100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91786CFC-BAED-461E-98A3-51FF52E77E83}"/>
              </a:ext>
            </a:extLst>
          </p:cNvPr>
          <p:cNvSpPr txBox="1"/>
          <p:nvPr/>
        </p:nvSpPr>
        <p:spPr>
          <a:xfrm>
            <a:off x="1547664" y="249289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t*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432CB4EF-E21B-42E9-9520-1B50597D3050}"/>
              </a:ext>
            </a:extLst>
          </p:cNvPr>
          <p:cNvSpPr txBox="1"/>
          <p:nvPr/>
        </p:nvSpPr>
        <p:spPr>
          <a:xfrm>
            <a:off x="2019681" y="2810823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A4B233E5-B586-46EC-ACB3-120C6D35C3A9}"/>
              </a:ext>
            </a:extLst>
          </p:cNvPr>
          <p:cNvSpPr txBox="1"/>
          <p:nvPr/>
        </p:nvSpPr>
        <p:spPr>
          <a:xfrm>
            <a:off x="2411760" y="6351711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+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</a:t>
            </a:r>
            <a:endParaRPr kumimoji="0" lang="fr-CA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</a:endParaRPr>
          </a:p>
        </p:txBody>
      </p:sp>
      <p:cxnSp>
        <p:nvCxnSpPr>
          <p:cNvPr id="157" name="Connecteur droit 156">
            <a:extLst>
              <a:ext uri="{FF2B5EF4-FFF2-40B4-BE49-F238E27FC236}">
                <a16:creationId xmlns:a16="http://schemas.microsoft.com/office/drawing/2014/main" id="{38AD11DD-DF2A-4E0A-910D-9DF794DE2C7A}"/>
              </a:ext>
            </a:extLst>
          </p:cNvPr>
          <p:cNvCxnSpPr>
            <a:cxnSpLocks/>
          </p:cNvCxnSpPr>
          <p:nvPr/>
        </p:nvCxnSpPr>
        <p:spPr bwMode="auto">
          <a:xfrm>
            <a:off x="2471167" y="6397892"/>
            <a:ext cx="617489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Arc 1">
            <a:extLst>
              <a:ext uri="{FF2B5EF4-FFF2-40B4-BE49-F238E27FC236}">
                <a16:creationId xmlns:a16="http://schemas.microsoft.com/office/drawing/2014/main" id="{1A3C5D42-61E4-4E55-9009-ADE65015A9E9}"/>
              </a:ext>
            </a:extLst>
          </p:cNvPr>
          <p:cNvSpPr/>
          <p:nvPr/>
        </p:nvSpPr>
        <p:spPr bwMode="auto">
          <a:xfrm rot="20223608">
            <a:off x="2416280" y="5482881"/>
            <a:ext cx="2283481" cy="1818087"/>
          </a:xfrm>
          <a:prstGeom prst="arc">
            <a:avLst>
              <a:gd name="adj1" fmla="val 14683832"/>
              <a:gd name="adj2" fmla="val 20991648"/>
            </a:avLst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CA" sz="1200" b="0" i="0" u="none" strike="noStrike" cap="none" normalizeH="0" baseline="0">
              <a:ln>
                <a:noFill/>
              </a:ln>
              <a:solidFill>
                <a:srgbClr val="FFFFFF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8D0FD0D3-2D76-4073-8D15-94E9F78AD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88" t="38800" r="37400" b="23400"/>
          <a:stretch/>
        </p:blipFill>
        <p:spPr>
          <a:xfrm>
            <a:off x="1187624" y="3450030"/>
            <a:ext cx="2808312" cy="1944216"/>
          </a:xfrm>
          <a:prstGeom prst="rect">
            <a:avLst/>
          </a:prstGeom>
        </p:spPr>
      </p:pic>
      <p:grpSp>
        <p:nvGrpSpPr>
          <p:cNvPr id="162" name="Groupe 161">
            <a:extLst>
              <a:ext uri="{FF2B5EF4-FFF2-40B4-BE49-F238E27FC236}">
                <a16:creationId xmlns:a16="http://schemas.microsoft.com/office/drawing/2014/main" id="{2FA8871A-79C0-4C69-BBC1-80E8859BD317}"/>
              </a:ext>
            </a:extLst>
          </p:cNvPr>
          <p:cNvGrpSpPr/>
          <p:nvPr/>
        </p:nvGrpSpPr>
        <p:grpSpPr>
          <a:xfrm>
            <a:off x="4508483" y="3501269"/>
            <a:ext cx="2778919" cy="1944217"/>
            <a:chOff x="4395375" y="1930469"/>
            <a:chExt cx="2778919" cy="1944217"/>
          </a:xfrm>
        </p:grpSpPr>
        <p:pic>
          <p:nvPicPr>
            <p:cNvPr id="163" name="Image 162">
              <a:extLst>
                <a:ext uri="{FF2B5EF4-FFF2-40B4-BE49-F238E27FC236}">
                  <a16:creationId xmlns:a16="http://schemas.microsoft.com/office/drawing/2014/main" id="{4DA9D25A-F803-438C-9562-9B1D2E58C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516" t="34409" r="33973" b="42568"/>
            <a:stretch/>
          </p:blipFill>
          <p:spPr>
            <a:xfrm>
              <a:off x="4395375" y="1930469"/>
              <a:ext cx="2778919" cy="1944217"/>
            </a:xfrm>
            <a:prstGeom prst="rect">
              <a:avLst/>
            </a:prstGeom>
          </p:spPr>
        </p:pic>
        <p:pic>
          <p:nvPicPr>
            <p:cNvPr id="164" name="Image 163">
              <a:extLst>
                <a:ext uri="{FF2B5EF4-FFF2-40B4-BE49-F238E27FC236}">
                  <a16:creationId xmlns:a16="http://schemas.microsoft.com/office/drawing/2014/main" id="{440B9B1C-A4B0-488F-BA68-EA0B738C1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00" t="64372" r="35952" b="18585"/>
            <a:stretch/>
          </p:blipFill>
          <p:spPr>
            <a:xfrm>
              <a:off x="5837410" y="2659529"/>
              <a:ext cx="891087" cy="608075"/>
            </a:xfrm>
            <a:prstGeom prst="rect">
              <a:avLst/>
            </a:prstGeom>
          </p:spPr>
        </p:pic>
      </p:grpSp>
      <p:sp>
        <p:nvSpPr>
          <p:cNvPr id="169" name="ZoneTexte 168">
            <a:extLst>
              <a:ext uri="{FF2B5EF4-FFF2-40B4-BE49-F238E27FC236}">
                <a16:creationId xmlns:a16="http://schemas.microsoft.com/office/drawing/2014/main" id="{147C2FFC-2DBB-474F-957F-84FBA7B5F436}"/>
              </a:ext>
            </a:extLst>
          </p:cNvPr>
          <p:cNvSpPr txBox="1"/>
          <p:nvPr/>
        </p:nvSpPr>
        <p:spPr>
          <a:xfrm>
            <a:off x="1489681" y="3284984"/>
            <a:ext cx="2434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Marginal value </a:t>
            </a:r>
            <a:r>
              <a:rPr lang="fr-CA" sz="1600" dirty="0" err="1">
                <a:solidFill>
                  <a:schemeClr val="bg1"/>
                </a:solidFill>
              </a:rPr>
              <a:t>theorem</a:t>
            </a:r>
            <a:endParaRPr lang="fr-CA" sz="1600" dirty="0">
              <a:solidFill>
                <a:schemeClr val="bg1"/>
              </a:solidFill>
            </a:endParaRPr>
          </a:p>
        </p:txBody>
      </p: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4B7E3D26-A47E-4333-8452-DB16A79BCBF5}"/>
              </a:ext>
            </a:extLst>
          </p:cNvPr>
          <p:cNvCxnSpPr>
            <a:cxnSpLocks/>
          </p:cNvCxnSpPr>
          <p:nvPr/>
        </p:nvCxnSpPr>
        <p:spPr bwMode="auto">
          <a:xfrm>
            <a:off x="2628766" y="4239053"/>
            <a:ext cx="21056" cy="606791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38100" cap="flat" cmpd="sng" algn="ctr">
            <a:solidFill>
              <a:schemeClr val="bg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171" name="ZoneTexte 170">
            <a:extLst>
              <a:ext uri="{FF2B5EF4-FFF2-40B4-BE49-F238E27FC236}">
                <a16:creationId xmlns:a16="http://schemas.microsoft.com/office/drawing/2014/main" id="{CB07DC32-C502-496C-80D7-91C575D4C265}"/>
              </a:ext>
            </a:extLst>
          </p:cNvPr>
          <p:cNvSpPr txBox="1"/>
          <p:nvPr/>
        </p:nvSpPr>
        <p:spPr>
          <a:xfrm>
            <a:off x="2477171" y="4838404"/>
            <a:ext cx="401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t</a:t>
            </a:r>
            <a:r>
              <a:rPr lang="fr-CA" sz="1800" dirty="0">
                <a:solidFill>
                  <a:schemeClr val="bg1"/>
                </a:solidFill>
              </a:rPr>
              <a:t>* </a:t>
            </a:r>
            <a:endParaRPr lang="fr-CA" dirty="0"/>
          </a:p>
        </p:txBody>
      </p:sp>
      <p:sp>
        <p:nvSpPr>
          <p:cNvPr id="173" name="ZoneTexte 172">
            <a:extLst>
              <a:ext uri="{FF2B5EF4-FFF2-40B4-BE49-F238E27FC236}">
                <a16:creationId xmlns:a16="http://schemas.microsoft.com/office/drawing/2014/main" id="{1AAD1269-BD4B-4F19-88B1-DFCC48D48A55}"/>
              </a:ext>
            </a:extLst>
          </p:cNvPr>
          <p:cNvSpPr txBox="1"/>
          <p:nvPr/>
        </p:nvSpPr>
        <p:spPr>
          <a:xfrm>
            <a:off x="5034807" y="3306470"/>
            <a:ext cx="19854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chemeClr val="bg1"/>
                </a:solidFill>
              </a:rPr>
              <a:t> </a:t>
            </a:r>
            <a:r>
              <a:rPr lang="fr-CA" sz="1600" dirty="0" err="1">
                <a:solidFill>
                  <a:schemeClr val="bg1"/>
                </a:solidFill>
              </a:rPr>
              <a:t>Contingency</a:t>
            </a:r>
            <a:r>
              <a:rPr lang="fr-CA" sz="1600" dirty="0">
                <a:solidFill>
                  <a:schemeClr val="bg1"/>
                </a:solidFill>
              </a:rPr>
              <a:t> model</a:t>
            </a:r>
            <a:endParaRPr lang="fr-CA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/>
              <p:nvPr/>
            </p:nvSpPr>
            <p:spPr>
              <a:xfrm>
                <a:off x="6444208" y="5743957"/>
                <a:ext cx="2219435" cy="479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R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  </a:t>
                </a:r>
              </a:p>
            </p:txBody>
          </p:sp>
        </mc:Choice>
        <mc:Fallback xmlns="">
          <p:sp>
            <p:nvSpPr>
              <p:cNvPr id="175" name="ZoneTexte 174">
                <a:extLst>
                  <a:ext uri="{FF2B5EF4-FFF2-40B4-BE49-F238E27FC236}">
                    <a16:creationId xmlns:a16="http://schemas.microsoft.com/office/drawing/2014/main" id="{4F61422D-8C4A-456E-83BD-E2670AEB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5743957"/>
                <a:ext cx="2219435" cy="479106"/>
              </a:xfrm>
              <a:prstGeom prst="rect">
                <a:avLst/>
              </a:prstGeom>
              <a:blipFill>
                <a:blip r:embed="rId7"/>
                <a:stretch>
                  <a:fillRect l="-4121" t="-121519" r="-3846" b="-18734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ZoneTexte 175">
            <a:extLst>
              <a:ext uri="{FF2B5EF4-FFF2-40B4-BE49-F238E27FC236}">
                <a16:creationId xmlns:a16="http://schemas.microsoft.com/office/drawing/2014/main" id="{0657903C-8F8B-46CC-89F1-C3BD48B1AF0D}"/>
              </a:ext>
            </a:extLst>
          </p:cNvPr>
          <p:cNvSpPr txBox="1"/>
          <p:nvPr/>
        </p:nvSpPr>
        <p:spPr>
          <a:xfrm>
            <a:off x="7511516" y="6135687"/>
            <a:ext cx="966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S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+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</a:t>
            </a:r>
            <a:endParaRPr kumimoji="0" lang="fr-CA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</a:endParaRPr>
          </a:p>
        </p:txBody>
      </p:sp>
      <p:cxnSp>
        <p:nvCxnSpPr>
          <p:cNvPr id="178" name="Connecteur droit 177">
            <a:extLst>
              <a:ext uri="{FF2B5EF4-FFF2-40B4-BE49-F238E27FC236}">
                <a16:creationId xmlns:a16="http://schemas.microsoft.com/office/drawing/2014/main" id="{222765F6-B963-422C-8CC4-7F14991F2066}"/>
              </a:ext>
            </a:extLst>
          </p:cNvPr>
          <p:cNvCxnSpPr>
            <a:cxnSpLocks/>
          </p:cNvCxnSpPr>
          <p:nvPr/>
        </p:nvCxnSpPr>
        <p:spPr bwMode="auto">
          <a:xfrm>
            <a:off x="7439508" y="6223063"/>
            <a:ext cx="936104" cy="0"/>
          </a:xfrm>
          <a:prstGeom prst="lin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/>
              <p:nvPr/>
            </p:nvSpPr>
            <p:spPr>
              <a:xfrm>
                <a:off x="4051250" y="5764545"/>
                <a:ext cx="2238954" cy="543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g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(</a:t>
                </a:r>
                <a:r>
                  <a:rPr kumimoji="0" lang="fr-CA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t</a:t>
                </a:r>
                <a:r>
                  <a:rPr kumimoji="0" lang="fr-CA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"/>
                  </a:rPr>
                  <a:t>*)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0" lang="en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0" lang="fr-CA" sz="2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0" lang="fr-CA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Sup>
                          <m:sSubSupPr>
                            <m:ctrlP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28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fr-CA" sz="28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nary>
                  </m:oMath>
                </a14:m>
                <a:endParaRPr kumimoji="0" lang="fr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</a:endParaRPr>
              </a:p>
            </p:txBody>
          </p:sp>
        </mc:Choice>
        <mc:Fallback xmlns="">
          <p:sp>
            <p:nvSpPr>
              <p:cNvPr id="184" name="ZoneTexte 183">
                <a:extLst>
                  <a:ext uri="{FF2B5EF4-FFF2-40B4-BE49-F238E27FC236}">
                    <a16:creationId xmlns:a16="http://schemas.microsoft.com/office/drawing/2014/main" id="{788B6AC7-C2B6-43E4-A924-E4A19F26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50" y="5764545"/>
                <a:ext cx="2238954" cy="543547"/>
              </a:xfrm>
              <a:prstGeom prst="rect">
                <a:avLst/>
              </a:prstGeom>
              <a:blipFill>
                <a:blip r:embed="rId8"/>
                <a:stretch>
                  <a:fillRect l="-4360" b="-224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ZoneTexte 152">
            <a:extLst>
              <a:ext uri="{FF2B5EF4-FFF2-40B4-BE49-F238E27FC236}">
                <a16:creationId xmlns:a16="http://schemas.microsoft.com/office/drawing/2014/main" id="{0E50B24D-E717-4315-A01C-50721BEB2080}"/>
              </a:ext>
            </a:extLst>
          </p:cNvPr>
          <p:cNvSpPr txBox="1"/>
          <p:nvPr/>
        </p:nvSpPr>
        <p:spPr>
          <a:xfrm>
            <a:off x="2387351" y="5876994"/>
            <a:ext cx="14549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 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g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(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*) </a:t>
            </a:r>
            <a:endParaRPr lang="fr-CA" sz="2400" dirty="0"/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3A06A306-533C-46BE-9BDF-69CCAD7019FB}"/>
              </a:ext>
            </a:extLst>
          </p:cNvPr>
          <p:cNvSpPr txBox="1"/>
          <p:nvPr/>
        </p:nvSpPr>
        <p:spPr>
          <a:xfrm>
            <a:off x="1331641" y="5949280"/>
            <a:ext cx="194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R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(</a:t>
            </a:r>
            <a:r>
              <a:rPr kumimoji="0" lang="fr-CA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t</a:t>
            </a:r>
            <a:r>
              <a:rPr kumimoji="0" lang="fr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rPr>
              <a:t>*) =</a:t>
            </a:r>
          </a:p>
        </p:txBody>
      </p:sp>
      <p:sp>
        <p:nvSpPr>
          <p:cNvPr id="154" name="Titre 1">
            <a:extLst>
              <a:ext uri="{FF2B5EF4-FFF2-40B4-BE49-F238E27FC236}">
                <a16:creationId xmlns:a16="http://schemas.microsoft.com/office/drawing/2014/main" id="{51D3680D-503D-4BBB-B332-8E1BC5FB8F62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9164038" cy="1354162"/>
          </a:xfrm>
          <a:prstGeom prst="rect">
            <a:avLst/>
          </a:prstGeom>
          <a:solidFill>
            <a:srgbClr val="C0504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5906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defTabSz="642915" eaLnBrk="1" hangingPunct="1">
              <a:defRPr/>
            </a:pP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prey forage in a mosaic of food patches </a:t>
            </a:r>
            <a:b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</a:br>
            <a:r>
              <a:rPr lang="en-US" altLang="fr-FR" sz="32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in which &gt; 1 resource type is avail</a:t>
            </a:r>
            <a:r>
              <a:rPr lang="en-US" altLang="fr-FR" sz="3600" kern="120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able?</a:t>
            </a:r>
            <a:endParaRPr lang="fr-CA" sz="36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496" y="1793558"/>
            <a:ext cx="5409505" cy="3773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assumptions</a:t>
            </a:r>
            <a:r>
              <a:rPr lang="fr-FR" dirty="0"/>
              <a:t> of the </a:t>
            </a:r>
            <a:r>
              <a:rPr lang="fr-FR" dirty="0" err="1"/>
              <a:t>contingency</a:t>
            </a:r>
            <a:r>
              <a:rPr lang="fr-FR" dirty="0"/>
              <a:t> model: 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Omniscience</a:t>
            </a:r>
          </a:p>
          <a:p>
            <a:pPr lvl="1"/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Successive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encounters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with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resource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are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independent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events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(e.g., not </a:t>
            </a:r>
            <a:r>
              <a:rPr lang="fr-FR" dirty="0" err="1">
                <a:solidFill>
                  <a:schemeClr val="bg1">
                    <a:lumMod val="75000"/>
                  </a:schemeClr>
                </a:solidFill>
              </a:rPr>
              <a:t>distributed</a:t>
            </a: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 in patches)</a:t>
            </a:r>
          </a:p>
          <a:p>
            <a:pPr lvl="1"/>
            <a:r>
              <a:rPr lang="fr-FR" dirty="0">
                <a:solidFill>
                  <a:schemeClr val="accent6">
                    <a:lumMod val="75000"/>
                  </a:schemeClr>
                </a:solidFill>
              </a:rPr>
              <a:t>No </a:t>
            </a:r>
            <a:r>
              <a:rPr lang="fr-FR" dirty="0" err="1">
                <a:solidFill>
                  <a:schemeClr val="accent6">
                    <a:lumMod val="75000"/>
                  </a:schemeClr>
                </a:solidFill>
              </a:rPr>
              <a:t>predation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B6465D9-25CB-43F6-96D6-A40E4ACB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BAF9A4B-D818-47C5-94E9-66AA1A48E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3683"/>
            <a:ext cx="9144000" cy="1323439"/>
          </a:xfrm>
          <a:prstGeom prst="rect">
            <a:avLst/>
          </a:prstGeom>
          <a:solidFill>
            <a:srgbClr val="C0504D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endParaRPr lang="fr-CA" sz="800" dirty="0">
              <a:solidFill>
                <a:schemeClr val="bg1"/>
              </a:solidFill>
            </a:endParaRPr>
          </a:p>
          <a:p>
            <a:pPr algn="ctr"/>
            <a:r>
              <a:rPr lang="fr-CA" sz="3600" dirty="0" err="1">
                <a:solidFill>
                  <a:schemeClr val="bg1"/>
                </a:solidFill>
              </a:rPr>
              <a:t>Maximization</a:t>
            </a:r>
            <a:r>
              <a:rPr lang="fr-CA" sz="3600" dirty="0">
                <a:solidFill>
                  <a:schemeClr val="bg1"/>
                </a:solidFill>
              </a:rPr>
              <a:t> of </a:t>
            </a:r>
            <a:r>
              <a:rPr lang="fr-CA" sz="3600" dirty="0" err="1">
                <a:solidFill>
                  <a:schemeClr val="bg1"/>
                </a:solidFill>
              </a:rPr>
              <a:t>energy</a:t>
            </a:r>
            <a:r>
              <a:rPr lang="fr-CA" sz="3600" dirty="0">
                <a:solidFill>
                  <a:schemeClr val="bg1"/>
                </a:solidFill>
              </a:rPr>
              <a:t> </a:t>
            </a:r>
            <a:r>
              <a:rPr lang="fr-CA" sz="3600" dirty="0" err="1">
                <a:solidFill>
                  <a:schemeClr val="bg1"/>
                </a:solidFill>
              </a:rPr>
              <a:t>intake</a:t>
            </a:r>
            <a:r>
              <a:rPr lang="fr-CA" sz="3600" dirty="0">
                <a:solidFill>
                  <a:schemeClr val="bg1"/>
                </a:solidFill>
              </a:rPr>
              <a:t> rate: </a:t>
            </a:r>
          </a:p>
          <a:p>
            <a:pPr algn="ctr"/>
            <a:r>
              <a:rPr lang="fr-CA" sz="3600" dirty="0">
                <a:solidFill>
                  <a:schemeClr val="bg1"/>
                </a:solidFill>
              </a:rPr>
              <a:t>the </a:t>
            </a:r>
            <a:r>
              <a:rPr lang="fr-CA" sz="3600" dirty="0" err="1">
                <a:solidFill>
                  <a:schemeClr val="bg1"/>
                </a:solidFill>
              </a:rPr>
              <a:t>contingenty</a:t>
            </a:r>
            <a:r>
              <a:rPr lang="fr-CA" sz="3600" dirty="0">
                <a:solidFill>
                  <a:schemeClr val="bg1"/>
                </a:solidFill>
              </a:rPr>
              <a:t> model</a:t>
            </a:r>
            <a:endParaRPr lang="fr-CA" sz="8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ED67BE-2516-4E6A-B298-A8738A103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20076"/>
          <a:stretch/>
        </p:blipFill>
        <p:spPr>
          <a:xfrm>
            <a:off x="5571207" y="1556452"/>
            <a:ext cx="3179712" cy="49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41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1979712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3988172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467544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2947565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4935431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1264394" y="1455478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1547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2019681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5524400" y="1268557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5388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0" name="Text Box 11">
            <a:extLst>
              <a:ext uri="{FF2B5EF4-FFF2-40B4-BE49-F238E27FC236}">
                <a16:creationId xmlns:a16="http://schemas.microsoft.com/office/drawing/2014/main" id="{584CFF01-D701-4536-BB4F-88530A6AD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554" y="3573016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1" name="Text Box 12">
            <a:extLst>
              <a:ext uri="{FF2B5EF4-FFF2-40B4-BE49-F238E27FC236}">
                <a16:creationId xmlns:a16="http://schemas.microsoft.com/office/drawing/2014/main" id="{9222C670-DF53-4BD5-B527-F59968B70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581" y="4128148"/>
            <a:ext cx="1735527" cy="470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h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7" name="Line 13">
            <a:extLst>
              <a:ext uri="{FF2B5EF4-FFF2-40B4-BE49-F238E27FC236}">
                <a16:creationId xmlns:a16="http://schemas.microsoft.com/office/drawing/2014/main" id="{5BE7DEDA-F739-48D3-BF51-19C8E95E9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26213" y="4149057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9D24365-630C-4904-977B-E3D4185A6D8B}"/>
              </a:ext>
            </a:extLst>
          </p:cNvPr>
          <p:cNvSpPr/>
          <p:nvPr/>
        </p:nvSpPr>
        <p:spPr>
          <a:xfrm>
            <a:off x="1187624" y="4195248"/>
            <a:ext cx="1348096" cy="468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93A8D4CB-1193-4847-9DEB-ACF2A3714C9E}"/>
              </a:ext>
            </a:extLst>
          </p:cNvPr>
          <p:cNvSpPr txBox="1"/>
          <p:nvPr/>
        </p:nvSpPr>
        <p:spPr>
          <a:xfrm>
            <a:off x="2962169" y="4261390"/>
            <a:ext cx="601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f</a:t>
            </a:r>
            <a:endParaRPr lang="fr-CA" sz="2400" dirty="0"/>
          </a:p>
        </p:txBody>
      </p:sp>
      <p:cxnSp>
        <p:nvCxnSpPr>
          <p:cNvPr id="249" name="Connecteur droit avec flèche 248">
            <a:extLst>
              <a:ext uri="{FF2B5EF4-FFF2-40B4-BE49-F238E27FC236}">
                <a16:creationId xmlns:a16="http://schemas.microsoft.com/office/drawing/2014/main" id="{C0C0D15D-F97C-4DB3-9429-3F613C8CFC71}"/>
              </a:ext>
            </a:extLst>
          </p:cNvPr>
          <p:cNvCxnSpPr>
            <a:cxnSpLocks/>
          </p:cNvCxnSpPr>
          <p:nvPr/>
        </p:nvCxnSpPr>
        <p:spPr>
          <a:xfrm>
            <a:off x="2627784" y="4358981"/>
            <a:ext cx="286748" cy="957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Line 13">
            <a:extLst>
              <a:ext uri="{FF2B5EF4-FFF2-40B4-BE49-F238E27FC236}">
                <a16:creationId xmlns:a16="http://schemas.microsoft.com/office/drawing/2014/main" id="{CA47D818-3E66-42BE-B826-2DFD9011DB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11876" y="4149600"/>
            <a:ext cx="137048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12" name="Text Box 11">
            <a:extLst>
              <a:ext uri="{FF2B5EF4-FFF2-40B4-BE49-F238E27FC236}">
                <a16:creationId xmlns:a16="http://schemas.microsoft.com/office/drawing/2014/main" id="{BDADA7E8-32E7-48CC-8336-5D023D45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567" y="3655709"/>
            <a:ext cx="15977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aN</a:t>
            </a:r>
            <a:r>
              <a:rPr lang="fr-CA" sz="2400" i="1" dirty="0">
                <a:solidFill>
                  <a:srgbClr val="000000"/>
                </a:solidFill>
                <a:latin typeface="Gill Sans"/>
                <a:sym typeface="Symbol"/>
              </a:rPr>
              <a:t> g(t)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3" name="Text Box 12">
            <a:extLst>
              <a:ext uri="{FF2B5EF4-FFF2-40B4-BE49-F238E27FC236}">
                <a16:creationId xmlns:a16="http://schemas.microsoft.com/office/drawing/2014/main" id="{2FBED076-0A51-43E1-A753-BAF5A07ED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2810" y="4137330"/>
            <a:ext cx="20814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 + 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  <a:sym typeface="Symbol"/>
              </a:rPr>
              <a:t>T</a:t>
            </a:r>
            <a:r>
              <a:rPr lang="fr-CA" sz="2400" i="1" baseline="-25000" dirty="0" err="1">
                <a:solidFill>
                  <a:srgbClr val="000000"/>
                </a:solidFill>
                <a:latin typeface="Gill Sans"/>
                <a:sym typeface="Symbol"/>
              </a:rPr>
              <a:t>s</a:t>
            </a:r>
            <a:r>
              <a:rPr lang="fr-CA" sz="2400" i="1" dirty="0" err="1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2400" dirty="0">
                <a:solidFill>
                  <a:srgbClr val="000000"/>
                </a:solidFill>
                <a:latin typeface="Gill Sans"/>
              </a:rPr>
              <a:t>+ </a:t>
            </a:r>
            <a:r>
              <a:rPr lang="fr-CA" sz="24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2400" i="1" baseline="-25000" dirty="0">
                <a:solidFill>
                  <a:srgbClr val="000000"/>
                </a:solidFill>
                <a:latin typeface="Gill Sans"/>
              </a:rPr>
              <a:t>r</a:t>
            </a:r>
            <a:endParaRPr lang="en-CA" sz="2400" i="1" baseline="-25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8" name="Text Box 15">
            <a:extLst>
              <a:ext uri="{FF2B5EF4-FFF2-40B4-BE49-F238E27FC236}">
                <a16:creationId xmlns:a16="http://schemas.microsoft.com/office/drawing/2014/main" id="{019B80C8-E103-4507-AA7C-3EB1449E1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2106" y="3710132"/>
            <a:ext cx="12139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9" name="Line 13">
            <a:extLst>
              <a:ext uri="{FF2B5EF4-FFF2-40B4-BE49-F238E27FC236}">
                <a16:creationId xmlns:a16="http://schemas.microsoft.com/office/drawing/2014/main" id="{32E97959-FACA-4A55-8A73-86A5A70FC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3711" y="4155293"/>
            <a:ext cx="127606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sp>
        <p:nvSpPr>
          <p:cNvPr id="222" name="Line 13">
            <a:extLst>
              <a:ext uri="{FF2B5EF4-FFF2-40B4-BE49-F238E27FC236}">
                <a16:creationId xmlns:a16="http://schemas.microsoft.com/office/drawing/2014/main" id="{0244643A-2500-4903-B3DA-3ED1DF4054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99374" y="4155836"/>
            <a:ext cx="166929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A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EE6173D-E4BA-48CC-BE21-FDD1E3E704EA}"/>
              </a:ext>
            </a:extLst>
          </p:cNvPr>
          <p:cNvGrpSpPr/>
          <p:nvPr/>
        </p:nvGrpSpPr>
        <p:grpSpPr>
          <a:xfrm>
            <a:off x="6879602" y="3655709"/>
            <a:ext cx="2297461" cy="954747"/>
            <a:chOff x="6879602" y="3655709"/>
            <a:chExt cx="2297461" cy="954747"/>
          </a:xfrm>
        </p:grpSpPr>
        <p:sp>
          <p:nvSpPr>
            <p:cNvPr id="223" name="Text Box 11">
              <a:extLst>
                <a:ext uri="{FF2B5EF4-FFF2-40B4-BE49-F238E27FC236}">
                  <a16:creationId xmlns:a16="http://schemas.microsoft.com/office/drawing/2014/main" id="{D94D14D5-AFB9-434E-BFF8-7F25A88087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4" name="Text Box 12">
              <a:extLst>
                <a:ext uri="{FF2B5EF4-FFF2-40B4-BE49-F238E27FC236}">
                  <a16:creationId xmlns:a16="http://schemas.microsoft.com/office/drawing/2014/main" id="{1D42EB2E-8EC2-454F-A414-E3434527F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5" name="Line 13">
              <a:extLst>
                <a:ext uri="{FF2B5EF4-FFF2-40B4-BE49-F238E27FC236}">
                  <a16:creationId xmlns:a16="http://schemas.microsoft.com/office/drawing/2014/main" id="{A6A5E3BD-2729-411B-8335-8D60F69E1F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226" name="Line 13">
              <a:extLst>
                <a:ext uri="{FF2B5EF4-FFF2-40B4-BE49-F238E27FC236}">
                  <a16:creationId xmlns:a16="http://schemas.microsoft.com/office/drawing/2014/main" id="{E4EA08F9-0253-4B80-BC64-C286F4D09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</p:grpSp>
      <p:sp>
        <p:nvSpPr>
          <p:cNvPr id="227" name="ZoneTexte 226">
            <a:extLst>
              <a:ext uri="{FF2B5EF4-FFF2-40B4-BE49-F238E27FC236}">
                <a16:creationId xmlns:a16="http://schemas.microsoft.com/office/drawing/2014/main" id="{D58E489B-E607-4D09-BF0B-FF354BCB391D}"/>
              </a:ext>
            </a:extLst>
          </p:cNvPr>
          <p:cNvSpPr txBox="1"/>
          <p:nvPr/>
        </p:nvSpPr>
        <p:spPr>
          <a:xfrm>
            <a:off x="6516216" y="3802920"/>
            <a:ext cx="584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endParaRPr lang="fr-CA" sz="2800" dirty="0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5A8EC0F8-1E94-496A-9A47-C47899A80E41}"/>
              </a:ext>
            </a:extLst>
          </p:cNvPr>
          <p:cNvSpPr txBox="1"/>
          <p:nvPr/>
        </p:nvSpPr>
        <p:spPr>
          <a:xfrm>
            <a:off x="112542" y="5080594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12AD78B-1A6E-4146-A993-0B0213F6005D}"/>
              </a:ext>
            </a:extLst>
          </p:cNvPr>
          <p:cNvSpPr/>
          <p:nvPr/>
        </p:nvSpPr>
        <p:spPr>
          <a:xfrm>
            <a:off x="112542" y="5877272"/>
            <a:ext cx="390007" cy="37978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4D3A3912-FA83-4885-AA57-A04D28914CA9}"/>
              </a:ext>
            </a:extLst>
          </p:cNvPr>
          <p:cNvSpPr/>
          <p:nvPr/>
        </p:nvSpPr>
        <p:spPr>
          <a:xfrm>
            <a:off x="1590655" y="3570234"/>
            <a:ext cx="429026" cy="48134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</p:spTree>
    <p:extLst>
      <p:ext uri="{BB962C8B-B14F-4D97-AF65-F5344CB8AC3E}">
        <p14:creationId xmlns:p14="http://schemas.microsoft.com/office/powerpoint/2010/main" val="345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-0.63351 0.0041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/>
      <p:bldP spid="231" grpId="0"/>
      <p:bldP spid="237" grpId="0" animBg="1"/>
      <p:bldP spid="243" grpId="0" animBg="1"/>
      <p:bldP spid="243" grpId="1" animBg="1"/>
      <p:bldP spid="245" grpId="0"/>
      <p:bldP spid="245" grpId="1"/>
      <p:bldP spid="252" grpId="0" animBg="1"/>
      <p:bldP spid="212" grpId="0"/>
      <p:bldP spid="212" grpId="1"/>
      <p:bldP spid="213" grpId="0"/>
      <p:bldP spid="213" grpId="1"/>
      <p:bldP spid="218" grpId="0"/>
      <p:bldP spid="218" grpId="1"/>
      <p:bldP spid="219" grpId="0" animBg="1"/>
      <p:bldP spid="219" grpId="1" animBg="1"/>
      <p:bldP spid="222" grpId="0" animBg="1"/>
      <p:bldP spid="222" grpId="1" animBg="1"/>
      <p:bldP spid="227" grpId="0"/>
      <p:bldP spid="227" grpId="1"/>
      <p:bldP spid="214" grpId="0" animBg="1"/>
      <p:bldP spid="214" grpId="1" animBg="1"/>
      <p:bldP spid="215" grpId="0" animBg="1"/>
      <p:bldP spid="21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7BC530AD-638D-4C23-8E4E-C51CF612111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64038" cy="1196752"/>
          </a:xfrm>
          <a:prstGeom prst="rect">
            <a:avLst/>
          </a:prstGeom>
          <a:solidFill>
            <a:srgbClr val="C0504D"/>
          </a:solidFill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 fontAlgn="base">
              <a:spcAft>
                <a:spcPct val="0"/>
              </a:spcAft>
              <a:defRPr/>
            </a:pPr>
            <a:r>
              <a:rPr lang="en-US" altLang="fr-FR" sz="4000" dirty="0">
                <a:solidFill>
                  <a:srgbClr val="FFFFFF"/>
                </a:solidFill>
                <a:latin typeface="Calibri "/>
                <a:cs typeface="Bradley Hand ITC TT-Bold" charset="0"/>
                <a:sym typeface="Bradley Hand ITC TT-Bold" charset="0"/>
              </a:rPr>
              <a:t>What if a predator enters the system, and prey have access to refuges?</a:t>
            </a:r>
            <a:endParaRPr lang="fr-CA" dirty="0">
              <a:solidFill>
                <a:schemeClr val="bg1"/>
              </a:solidFill>
            </a:endParaRP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9199462B-8859-456A-9E18-A717462DAEEA}"/>
              </a:ext>
            </a:extLst>
          </p:cNvPr>
          <p:cNvGrpSpPr/>
          <p:nvPr/>
        </p:nvGrpSpPr>
        <p:grpSpPr>
          <a:xfrm>
            <a:off x="1979712" y="1238053"/>
            <a:ext cx="1150243" cy="1090634"/>
            <a:chOff x="4572000" y="4437112"/>
            <a:chExt cx="1800200" cy="1728192"/>
          </a:xfrm>
        </p:grpSpPr>
        <p:sp>
          <p:nvSpPr>
            <p:cNvPr id="115" name="Ellipse 114">
              <a:extLst>
                <a:ext uri="{FF2B5EF4-FFF2-40B4-BE49-F238E27FC236}">
                  <a16:creationId xmlns:a16="http://schemas.microsoft.com/office/drawing/2014/main" id="{52F645F3-400B-4A00-A3F2-382AE5B1745F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E4858666-0055-437A-95AD-1721FCE0A2DA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9C340B68-78F1-4F88-BB59-E62A90B3B379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C55AAAB8-0F5B-4946-9F63-7EEF1FB0F0ED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21A1298-FCD4-44D4-8F3D-3500C1D94CF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0" name="Ellipse 119">
              <a:extLst>
                <a:ext uri="{FF2B5EF4-FFF2-40B4-BE49-F238E27FC236}">
                  <a16:creationId xmlns:a16="http://schemas.microsoft.com/office/drawing/2014/main" id="{CE061295-C4F7-4BEA-8D5A-41D081702BA8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1" name="Ellipse 120">
              <a:extLst>
                <a:ext uri="{FF2B5EF4-FFF2-40B4-BE49-F238E27FC236}">
                  <a16:creationId xmlns:a16="http://schemas.microsoft.com/office/drawing/2014/main" id="{8335D7C7-63F3-4B8D-A47A-468AD1B6FE6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ADD7995B-63AE-404A-A2E3-FF8C01ABF686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187E11F7-BD3F-455A-9D83-744E960D08A9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A146D3BE-816F-4C63-B69F-ECC07B91FAA6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25020314-5278-4CE8-9E01-6E5355D637F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6" name="Ellipse 125">
              <a:extLst>
                <a:ext uri="{FF2B5EF4-FFF2-40B4-BE49-F238E27FC236}">
                  <a16:creationId xmlns:a16="http://schemas.microsoft.com/office/drawing/2014/main" id="{534CA70A-03DC-4969-B21E-7C08F335BD80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4AB4FDDB-4D72-45EF-BBD9-4792268A8AB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44034E12-6C24-49E9-B624-9DEFC84C8A30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Ellipse 128">
              <a:extLst>
                <a:ext uri="{FF2B5EF4-FFF2-40B4-BE49-F238E27FC236}">
                  <a16:creationId xmlns:a16="http://schemas.microsoft.com/office/drawing/2014/main" id="{FD00D1A5-E368-4A5A-8CC5-9B1BEF28E525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25CAA27C-9D1C-4222-954B-7862A1E1762B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FD7290D2-1D8B-4B5E-898B-E827F15CB975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AF8DB48E-5B75-4ED7-B35A-42E3733A77A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30728E4B-96A2-4A7E-B390-8737A1542277}"/>
              </a:ext>
            </a:extLst>
          </p:cNvPr>
          <p:cNvGrpSpPr/>
          <p:nvPr/>
        </p:nvGrpSpPr>
        <p:grpSpPr>
          <a:xfrm rot="3599910">
            <a:off x="3988172" y="1340627"/>
            <a:ext cx="1136077" cy="1104234"/>
            <a:chOff x="4572000" y="4437112"/>
            <a:chExt cx="1800200" cy="1728192"/>
          </a:xfrm>
        </p:grpSpPr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B0FC99C2-40B2-4651-8D01-56C1F96E5B20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5" name="Ellipse 134">
              <a:extLst>
                <a:ext uri="{FF2B5EF4-FFF2-40B4-BE49-F238E27FC236}">
                  <a16:creationId xmlns:a16="http://schemas.microsoft.com/office/drawing/2014/main" id="{B61E61EB-7E08-4780-BD82-D577F47AE366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F9730616-7A3E-4D52-871F-5DDF98025082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Ellipse 136">
              <a:extLst>
                <a:ext uri="{FF2B5EF4-FFF2-40B4-BE49-F238E27FC236}">
                  <a16:creationId xmlns:a16="http://schemas.microsoft.com/office/drawing/2014/main" id="{DB06551E-9BAA-4762-A9F0-B3D1115AA63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E6EAEB8C-273D-42BC-B5C6-8262833DF51E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1C8CC50-73C0-4BE2-89FE-BFD8C55E0645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DE347ED-B8F4-44A7-B79C-3F6D07BB97EE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F48C270-82AB-4FB4-8CAA-6EEE8E0BF2A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3180CECB-20F5-4885-BB58-17217D01950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7ADDBAA5-8E0F-42A9-8FD7-525D17975A3A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51A5395-8C01-4F07-9B7D-71DF5263C497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04032643-B096-446C-BEF8-474696BD0CAD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7E6F7100-20C4-4EDF-9894-2CB0D6F11B41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980907C5-B444-4522-AABA-448C911A89E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59A25B80-FAEE-4DF7-BEC7-2208ED9E9264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51BCC6CA-A76A-4E8B-B81C-F43F99688145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0" name="Ellipse 149">
              <a:extLst>
                <a:ext uri="{FF2B5EF4-FFF2-40B4-BE49-F238E27FC236}">
                  <a16:creationId xmlns:a16="http://schemas.microsoft.com/office/drawing/2014/main" id="{BA40C2DA-5662-4D15-B0D0-8B85C4E4C282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1" name="Ellipse 150">
              <a:extLst>
                <a:ext uri="{FF2B5EF4-FFF2-40B4-BE49-F238E27FC236}">
                  <a16:creationId xmlns:a16="http://schemas.microsoft.com/office/drawing/2014/main" id="{83772D88-B803-4E79-9C3A-72922DACC76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52" name="Groupe 151">
            <a:extLst>
              <a:ext uri="{FF2B5EF4-FFF2-40B4-BE49-F238E27FC236}">
                <a16:creationId xmlns:a16="http://schemas.microsoft.com/office/drawing/2014/main" id="{926DEA95-38F5-4C09-B73C-ACA923E782A3}"/>
              </a:ext>
            </a:extLst>
          </p:cNvPr>
          <p:cNvGrpSpPr/>
          <p:nvPr/>
        </p:nvGrpSpPr>
        <p:grpSpPr>
          <a:xfrm>
            <a:off x="467544" y="1970997"/>
            <a:ext cx="1150243" cy="1090634"/>
            <a:chOff x="1691680" y="4365104"/>
            <a:chExt cx="1800200" cy="1728192"/>
          </a:xfrm>
        </p:grpSpPr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8B553532-E0F3-4FED-A25B-72773A8F277E}"/>
                </a:ext>
              </a:extLst>
            </p:cNvPr>
            <p:cNvSpPr/>
            <p:nvPr/>
          </p:nvSpPr>
          <p:spPr bwMode="auto">
            <a:xfrm>
              <a:off x="1691680" y="4365104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81F59356-D3A4-4512-9D16-2F2EAB485F5E}"/>
                </a:ext>
              </a:extLst>
            </p:cNvPr>
            <p:cNvSpPr/>
            <p:nvPr/>
          </p:nvSpPr>
          <p:spPr bwMode="auto">
            <a:xfrm>
              <a:off x="2051720" y="47251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5" name="Ellipse 154">
              <a:extLst>
                <a:ext uri="{FF2B5EF4-FFF2-40B4-BE49-F238E27FC236}">
                  <a16:creationId xmlns:a16="http://schemas.microsoft.com/office/drawing/2014/main" id="{7D8D285F-E7E6-4017-8BA0-AE066A356338}"/>
                </a:ext>
              </a:extLst>
            </p:cNvPr>
            <p:cNvSpPr/>
            <p:nvPr/>
          </p:nvSpPr>
          <p:spPr bwMode="auto">
            <a:xfrm>
              <a:off x="2771816" y="487754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6" name="Ellipse 155">
              <a:extLst>
                <a:ext uri="{FF2B5EF4-FFF2-40B4-BE49-F238E27FC236}">
                  <a16:creationId xmlns:a16="http://schemas.microsoft.com/office/drawing/2014/main" id="{9A3683D3-6CCE-4290-896B-DC6EF69D4F09}"/>
                </a:ext>
              </a:extLst>
            </p:cNvPr>
            <p:cNvSpPr/>
            <p:nvPr/>
          </p:nvSpPr>
          <p:spPr bwMode="auto">
            <a:xfrm>
              <a:off x="2267744" y="515720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7" name="Ellipse 156">
              <a:extLst>
                <a:ext uri="{FF2B5EF4-FFF2-40B4-BE49-F238E27FC236}">
                  <a16:creationId xmlns:a16="http://schemas.microsoft.com/office/drawing/2014/main" id="{262924E2-9748-4E28-A9A1-DB72126D6302}"/>
                </a:ext>
              </a:extLst>
            </p:cNvPr>
            <p:cNvSpPr/>
            <p:nvPr/>
          </p:nvSpPr>
          <p:spPr bwMode="auto">
            <a:xfrm>
              <a:off x="2771816" y="518141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8" name="Ellipse 157">
              <a:extLst>
                <a:ext uri="{FF2B5EF4-FFF2-40B4-BE49-F238E27FC236}">
                  <a16:creationId xmlns:a16="http://schemas.microsoft.com/office/drawing/2014/main" id="{145EB3DC-5D12-430A-A13F-E249D6B1D2A2}"/>
                </a:ext>
              </a:extLst>
            </p:cNvPr>
            <p:cNvSpPr/>
            <p:nvPr/>
          </p:nvSpPr>
          <p:spPr bwMode="auto">
            <a:xfrm rot="6445012">
              <a:off x="2420144" y="452737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9" name="Ellipse 158">
              <a:extLst>
                <a:ext uri="{FF2B5EF4-FFF2-40B4-BE49-F238E27FC236}">
                  <a16:creationId xmlns:a16="http://schemas.microsoft.com/office/drawing/2014/main" id="{57E14889-484C-452D-AC7C-A783EC47ED59}"/>
                </a:ext>
              </a:extLst>
            </p:cNvPr>
            <p:cNvSpPr/>
            <p:nvPr/>
          </p:nvSpPr>
          <p:spPr bwMode="auto">
            <a:xfrm rot="6445012">
              <a:off x="2816204" y="455250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0" name="Ellipse 159">
              <a:extLst>
                <a:ext uri="{FF2B5EF4-FFF2-40B4-BE49-F238E27FC236}">
                  <a16:creationId xmlns:a16="http://schemas.microsoft.com/office/drawing/2014/main" id="{FA4F24B9-F0FD-49B4-9A18-4E02D2AA206D}"/>
                </a:ext>
              </a:extLst>
            </p:cNvPr>
            <p:cNvSpPr/>
            <p:nvPr/>
          </p:nvSpPr>
          <p:spPr bwMode="auto">
            <a:xfrm rot="3368665">
              <a:off x="1773875" y="512930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1" name="Ellipse 160">
              <a:extLst>
                <a:ext uri="{FF2B5EF4-FFF2-40B4-BE49-F238E27FC236}">
                  <a16:creationId xmlns:a16="http://schemas.microsoft.com/office/drawing/2014/main" id="{F6B4282F-48F8-4056-908B-3C7FC85D8778}"/>
                </a:ext>
              </a:extLst>
            </p:cNvPr>
            <p:cNvSpPr/>
            <p:nvPr/>
          </p:nvSpPr>
          <p:spPr bwMode="auto">
            <a:xfrm rot="3368665">
              <a:off x="2493971" y="50299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2" name="Ellipse 161">
              <a:extLst>
                <a:ext uri="{FF2B5EF4-FFF2-40B4-BE49-F238E27FC236}">
                  <a16:creationId xmlns:a16="http://schemas.microsoft.com/office/drawing/2014/main" id="{489526F5-AF47-4F02-B435-DC6A68B6F232}"/>
                </a:ext>
              </a:extLst>
            </p:cNvPr>
            <p:cNvSpPr/>
            <p:nvPr/>
          </p:nvSpPr>
          <p:spPr bwMode="auto">
            <a:xfrm rot="3368665">
              <a:off x="1989899" y="5309608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3" name="Ellipse 162">
              <a:extLst>
                <a:ext uri="{FF2B5EF4-FFF2-40B4-BE49-F238E27FC236}">
                  <a16:creationId xmlns:a16="http://schemas.microsoft.com/office/drawing/2014/main" id="{560B9487-9A1C-4449-89B2-F3B46F03E16F}"/>
                </a:ext>
              </a:extLst>
            </p:cNvPr>
            <p:cNvSpPr/>
            <p:nvPr/>
          </p:nvSpPr>
          <p:spPr bwMode="auto">
            <a:xfrm rot="3368665">
              <a:off x="2385959" y="533474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4" name="Ellipse 163">
              <a:extLst>
                <a:ext uri="{FF2B5EF4-FFF2-40B4-BE49-F238E27FC236}">
                  <a16:creationId xmlns:a16="http://schemas.microsoft.com/office/drawing/2014/main" id="{D0724E84-4080-4867-B118-CF9BCB1CEFA9}"/>
                </a:ext>
              </a:extLst>
            </p:cNvPr>
            <p:cNvSpPr/>
            <p:nvPr/>
          </p:nvSpPr>
          <p:spPr bwMode="auto">
            <a:xfrm rot="9813677">
              <a:off x="2142299" y="493153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5" name="Ellipse 164">
              <a:extLst>
                <a:ext uri="{FF2B5EF4-FFF2-40B4-BE49-F238E27FC236}">
                  <a16:creationId xmlns:a16="http://schemas.microsoft.com/office/drawing/2014/main" id="{86C6F623-A76F-482C-8806-76CF72CF21B9}"/>
                </a:ext>
              </a:extLst>
            </p:cNvPr>
            <p:cNvSpPr/>
            <p:nvPr/>
          </p:nvSpPr>
          <p:spPr bwMode="auto">
            <a:xfrm rot="9813677">
              <a:off x="2538359" y="4704907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6" name="Ellipse 165">
              <a:extLst>
                <a:ext uri="{FF2B5EF4-FFF2-40B4-BE49-F238E27FC236}">
                  <a16:creationId xmlns:a16="http://schemas.microsoft.com/office/drawing/2014/main" id="{4CA1681B-6311-462D-A71B-702D3199A15D}"/>
                </a:ext>
              </a:extLst>
            </p:cNvPr>
            <p:cNvSpPr/>
            <p:nvPr/>
          </p:nvSpPr>
          <p:spPr bwMode="auto">
            <a:xfrm rot="5904218">
              <a:off x="2204120" y="55175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B114243B-FA9D-4ED3-8D79-0C120DB6B692}"/>
                </a:ext>
              </a:extLst>
            </p:cNvPr>
            <p:cNvSpPr/>
            <p:nvPr/>
          </p:nvSpPr>
          <p:spPr bwMode="auto">
            <a:xfrm rot="5904218">
              <a:off x="2924216" y="5669927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BA816A69-D3C5-4DCD-929D-50C077904F93}"/>
                </a:ext>
              </a:extLst>
            </p:cNvPr>
            <p:cNvSpPr/>
            <p:nvPr/>
          </p:nvSpPr>
          <p:spPr bwMode="auto">
            <a:xfrm rot="12349230">
              <a:off x="2572544" y="5319754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D5CBB693-E3A5-4E65-9EF0-A632DB91756E}"/>
                </a:ext>
              </a:extLst>
            </p:cNvPr>
            <p:cNvSpPr/>
            <p:nvPr/>
          </p:nvSpPr>
          <p:spPr bwMode="auto">
            <a:xfrm rot="15717895">
              <a:off x="2294699" y="5723914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0" name="Ellipse 169">
              <a:extLst>
                <a:ext uri="{FF2B5EF4-FFF2-40B4-BE49-F238E27FC236}">
                  <a16:creationId xmlns:a16="http://schemas.microsoft.com/office/drawing/2014/main" id="{36E32C3C-A218-44F5-BC13-25D1218B8B8C}"/>
                </a:ext>
              </a:extLst>
            </p:cNvPr>
            <p:cNvSpPr/>
            <p:nvPr/>
          </p:nvSpPr>
          <p:spPr bwMode="auto">
            <a:xfrm rot="15717895">
              <a:off x="2690759" y="549729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71" name="Groupe 170">
            <a:extLst>
              <a:ext uri="{FF2B5EF4-FFF2-40B4-BE49-F238E27FC236}">
                <a16:creationId xmlns:a16="http://schemas.microsoft.com/office/drawing/2014/main" id="{06A04AC5-5CAD-40ED-BE3C-6A295A90EC80}"/>
              </a:ext>
            </a:extLst>
          </p:cNvPr>
          <p:cNvGrpSpPr/>
          <p:nvPr/>
        </p:nvGrpSpPr>
        <p:grpSpPr>
          <a:xfrm rot="1051656">
            <a:off x="2947565" y="2091509"/>
            <a:ext cx="1150243" cy="1090634"/>
            <a:chOff x="4572000" y="4437112"/>
            <a:chExt cx="1800200" cy="1728192"/>
          </a:xfrm>
        </p:grpSpPr>
        <p:sp>
          <p:nvSpPr>
            <p:cNvPr id="172" name="Ellipse 171">
              <a:extLst>
                <a:ext uri="{FF2B5EF4-FFF2-40B4-BE49-F238E27FC236}">
                  <a16:creationId xmlns:a16="http://schemas.microsoft.com/office/drawing/2014/main" id="{C463008D-6C98-4C53-BF35-B9E5C7B2ECB2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3" name="Ellipse 172">
              <a:extLst>
                <a:ext uri="{FF2B5EF4-FFF2-40B4-BE49-F238E27FC236}">
                  <a16:creationId xmlns:a16="http://schemas.microsoft.com/office/drawing/2014/main" id="{906506D2-C7ED-48D6-B517-9008DB000A9C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A686823D-0667-49AD-BA56-AA87BCA8DF56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5" name="Ellipse 174">
              <a:extLst>
                <a:ext uri="{FF2B5EF4-FFF2-40B4-BE49-F238E27FC236}">
                  <a16:creationId xmlns:a16="http://schemas.microsoft.com/office/drawing/2014/main" id="{94C7C82F-CBFF-452D-B2D3-12D2CEC99BC2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E2A07CC1-4BB7-45AF-BD9C-67F16F8536E7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879A4120-F150-4214-B53F-185EACAC3873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5966668F-D351-4168-AC33-88F79839176B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F2F4C1A-A9AC-472D-AF60-8F38C8F0178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66E09D0A-64D3-4CF4-ACD7-90957D851254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43238C0B-5154-4859-906D-626CCEE6307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D519F45-07BE-4B1F-B713-A481A4541DD5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3" name="Ellipse 182">
              <a:extLst>
                <a:ext uri="{FF2B5EF4-FFF2-40B4-BE49-F238E27FC236}">
                  <a16:creationId xmlns:a16="http://schemas.microsoft.com/office/drawing/2014/main" id="{B2410B5E-BCCA-49FB-B9EF-0F93D2BE106B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79CAC3A7-FA4F-4AEA-BDE6-637ECCCFC2F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F7449A35-F15E-4A8F-8E15-0973B5C870AE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C8768682-138A-4E0B-8637-5527D1478AE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24810D7-B65F-4619-BAA6-3F4AE0BD0CF3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2B7606D4-94BE-42C5-808A-7D7DF7FA16D7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B01D9475-1CA4-4933-9275-1F36E0951A7C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90" name="Groupe 189">
            <a:extLst>
              <a:ext uri="{FF2B5EF4-FFF2-40B4-BE49-F238E27FC236}">
                <a16:creationId xmlns:a16="http://schemas.microsoft.com/office/drawing/2014/main" id="{74D1DFA9-EEE4-4B7B-99C6-87C0ACD3E91D}"/>
              </a:ext>
            </a:extLst>
          </p:cNvPr>
          <p:cNvGrpSpPr/>
          <p:nvPr/>
        </p:nvGrpSpPr>
        <p:grpSpPr>
          <a:xfrm rot="2276605">
            <a:off x="4935431" y="2236212"/>
            <a:ext cx="1136077" cy="1104234"/>
            <a:chOff x="4572000" y="4437112"/>
            <a:chExt cx="1800200" cy="1728192"/>
          </a:xfrm>
        </p:grpSpPr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0BA59599-FCCE-47BD-B01F-18FEE4495928}"/>
                </a:ext>
              </a:extLst>
            </p:cNvPr>
            <p:cNvSpPr/>
            <p:nvPr/>
          </p:nvSpPr>
          <p:spPr bwMode="auto">
            <a:xfrm>
              <a:off x="4572000" y="4437112"/>
              <a:ext cx="1800200" cy="1728192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2" name="Ellipse 191">
              <a:extLst>
                <a:ext uri="{FF2B5EF4-FFF2-40B4-BE49-F238E27FC236}">
                  <a16:creationId xmlns:a16="http://schemas.microsoft.com/office/drawing/2014/main" id="{DCDC496E-5A17-47B5-A2D3-89F64A3EC1FF}"/>
                </a:ext>
              </a:extLst>
            </p:cNvPr>
            <p:cNvSpPr/>
            <p:nvPr/>
          </p:nvSpPr>
          <p:spPr bwMode="auto">
            <a:xfrm rot="13187553">
              <a:off x="5000923" y="5042580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3" name="Ellipse 192">
              <a:extLst>
                <a:ext uri="{FF2B5EF4-FFF2-40B4-BE49-F238E27FC236}">
                  <a16:creationId xmlns:a16="http://schemas.microsoft.com/office/drawing/2014/main" id="{FEDA3E03-2085-465E-A097-7955410CB14F}"/>
                </a:ext>
              </a:extLst>
            </p:cNvPr>
            <p:cNvSpPr/>
            <p:nvPr/>
          </p:nvSpPr>
          <p:spPr bwMode="auto">
            <a:xfrm rot="13187553">
              <a:off x="5944240" y="5462878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4" name="Ellipse 193">
              <a:extLst>
                <a:ext uri="{FF2B5EF4-FFF2-40B4-BE49-F238E27FC236}">
                  <a16:creationId xmlns:a16="http://schemas.microsoft.com/office/drawing/2014/main" id="{330444FF-517C-4FD8-A41D-EA6DF5528200}"/>
                </a:ext>
              </a:extLst>
            </p:cNvPr>
            <p:cNvSpPr/>
            <p:nvPr/>
          </p:nvSpPr>
          <p:spPr bwMode="auto">
            <a:xfrm rot="13187553">
              <a:off x="4961444" y="5690652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5" name="Ellipse 194">
              <a:extLst>
                <a:ext uri="{FF2B5EF4-FFF2-40B4-BE49-F238E27FC236}">
                  <a16:creationId xmlns:a16="http://schemas.microsoft.com/office/drawing/2014/main" id="{F93E32F4-C3D6-4852-B075-92DC0D398BC6}"/>
                </a:ext>
              </a:extLst>
            </p:cNvPr>
            <p:cNvSpPr/>
            <p:nvPr/>
          </p:nvSpPr>
          <p:spPr bwMode="auto">
            <a:xfrm rot="13187553">
              <a:off x="5465516" y="571485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6" name="Ellipse 195">
              <a:extLst>
                <a:ext uri="{FF2B5EF4-FFF2-40B4-BE49-F238E27FC236}">
                  <a16:creationId xmlns:a16="http://schemas.microsoft.com/office/drawing/2014/main" id="{EFEA8F60-6EC1-43AB-9D34-3B9120EE8A4A}"/>
                </a:ext>
              </a:extLst>
            </p:cNvPr>
            <p:cNvSpPr/>
            <p:nvPr/>
          </p:nvSpPr>
          <p:spPr bwMode="auto">
            <a:xfrm rot="19632565">
              <a:off x="5592568" y="5112705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43D6C564-3BE6-400B-B04D-D090453E17F2}"/>
                </a:ext>
              </a:extLst>
            </p:cNvPr>
            <p:cNvSpPr/>
            <p:nvPr/>
          </p:nvSpPr>
          <p:spPr bwMode="auto">
            <a:xfrm rot="19632565">
              <a:off x="5988628" y="5137841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1DD0B06B-BD37-4A3C-92F2-A7B63F59613D}"/>
                </a:ext>
              </a:extLst>
            </p:cNvPr>
            <p:cNvSpPr/>
            <p:nvPr/>
          </p:nvSpPr>
          <p:spPr bwMode="auto">
            <a:xfrm rot="16556218">
              <a:off x="4723078" y="544674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3AF7BC44-7CA2-4FF7-A89A-F42276BDA835}"/>
                </a:ext>
              </a:extLst>
            </p:cNvPr>
            <p:cNvSpPr/>
            <p:nvPr/>
          </p:nvSpPr>
          <p:spPr bwMode="auto">
            <a:xfrm rot="16556218">
              <a:off x="5443174" y="534738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9E2747C4-82F6-4654-9A0A-BB86148E262B}"/>
                </a:ext>
              </a:extLst>
            </p:cNvPr>
            <p:cNvSpPr/>
            <p:nvPr/>
          </p:nvSpPr>
          <p:spPr bwMode="auto">
            <a:xfrm rot="16556218">
              <a:off x="4943456" y="47036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55DA5410-F8F8-4BA6-B30D-5EE263B2B8A3}"/>
                </a:ext>
              </a:extLst>
            </p:cNvPr>
            <p:cNvSpPr/>
            <p:nvPr/>
          </p:nvSpPr>
          <p:spPr bwMode="auto">
            <a:xfrm rot="16556218">
              <a:off x="5339516" y="4728736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49B9F4EC-F8EA-4F47-BB6D-DFB3BF170E58}"/>
                </a:ext>
              </a:extLst>
            </p:cNvPr>
            <p:cNvSpPr/>
            <p:nvPr/>
          </p:nvSpPr>
          <p:spPr bwMode="auto">
            <a:xfrm rot="1401230">
              <a:off x="5314723" y="5516865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EF21D0-95AD-40C3-80AE-4D0313B41012}"/>
                </a:ext>
              </a:extLst>
            </p:cNvPr>
            <p:cNvSpPr/>
            <p:nvPr/>
          </p:nvSpPr>
          <p:spPr bwMode="auto">
            <a:xfrm rot="1401230">
              <a:off x="5710783" y="5290241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580B36CB-0467-4BCA-9E43-AED795A8300D}"/>
                </a:ext>
              </a:extLst>
            </p:cNvPr>
            <p:cNvSpPr/>
            <p:nvPr/>
          </p:nvSpPr>
          <p:spPr bwMode="auto">
            <a:xfrm rot="19091771">
              <a:off x="5157677" y="4911519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ABB6EA61-08F6-4AC2-8943-335954A7AFFE}"/>
                </a:ext>
              </a:extLst>
            </p:cNvPr>
            <p:cNvSpPr/>
            <p:nvPr/>
          </p:nvSpPr>
          <p:spPr bwMode="auto">
            <a:xfrm rot="19091771">
              <a:off x="5877773" y="5741313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6DAF952A-9769-4F1B-8057-0BD3AFE1777F}"/>
                </a:ext>
              </a:extLst>
            </p:cNvPr>
            <p:cNvSpPr/>
            <p:nvPr/>
          </p:nvSpPr>
          <p:spPr bwMode="auto">
            <a:xfrm rot="3936783">
              <a:off x="5526101" y="4713746"/>
              <a:ext cx="144000" cy="144000"/>
            </a:xfrm>
            <a:prstGeom prst="ellipse">
              <a:avLst/>
            </a:prstGeom>
            <a:solidFill>
              <a:srgbClr val="7C3B06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54046CFE-3CE2-44CE-914A-C5FE38EBCB2A}"/>
                </a:ext>
              </a:extLst>
            </p:cNvPr>
            <p:cNvSpPr/>
            <p:nvPr/>
          </p:nvSpPr>
          <p:spPr bwMode="auto">
            <a:xfrm rot="7305448">
              <a:off x="5248256" y="5795300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3EA0F3FF-3772-4FFB-B2F6-0A7B24851D0A}"/>
                </a:ext>
              </a:extLst>
            </p:cNvPr>
            <p:cNvSpPr/>
            <p:nvPr/>
          </p:nvSpPr>
          <p:spPr bwMode="auto">
            <a:xfrm rot="7305448">
              <a:off x="5644316" y="4891282"/>
              <a:ext cx="144000" cy="144000"/>
            </a:xfrm>
            <a:prstGeom prst="ellipse">
              <a:avLst/>
            </a:prstGeom>
            <a:solidFill>
              <a:srgbClr val="333399">
                <a:lumMod val="60000"/>
                <a:lumOff val="40000"/>
              </a:srgb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209" name="Arc 208">
            <a:extLst>
              <a:ext uri="{FF2B5EF4-FFF2-40B4-BE49-F238E27FC236}">
                <a16:creationId xmlns:a16="http://schemas.microsoft.com/office/drawing/2014/main" id="{B2861D61-422C-45D7-8599-4FECBA2C52A4}"/>
              </a:ext>
            </a:extLst>
          </p:cNvPr>
          <p:cNvSpPr/>
          <p:nvPr/>
        </p:nvSpPr>
        <p:spPr bwMode="auto">
          <a:xfrm rot="6709508">
            <a:off x="1264394" y="1455478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B8B9AF7D-C8D2-48E7-8E5D-B84598512982}"/>
              </a:ext>
            </a:extLst>
          </p:cNvPr>
          <p:cNvSpPr txBox="1"/>
          <p:nvPr/>
        </p:nvSpPr>
        <p:spPr>
          <a:xfrm>
            <a:off x="1547664" y="232868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i="1" dirty="0">
                <a:solidFill>
                  <a:srgbClr val="000000"/>
                </a:solidFill>
                <a:latin typeface="Gill Sans"/>
              </a:rPr>
              <a:t>t</a:t>
            </a:r>
          </a:p>
        </p:txBody>
      </p:sp>
      <p:sp>
        <p:nvSpPr>
          <p:cNvPr id="211" name="ZoneTexte 210">
            <a:extLst>
              <a:ext uri="{FF2B5EF4-FFF2-40B4-BE49-F238E27FC236}">
                <a16:creationId xmlns:a16="http://schemas.microsoft.com/office/drawing/2014/main" id="{5829385D-2403-4DA3-894A-95E96667BABA}"/>
              </a:ext>
            </a:extLst>
          </p:cNvPr>
          <p:cNvSpPr txBox="1"/>
          <p:nvPr/>
        </p:nvSpPr>
        <p:spPr>
          <a:xfrm>
            <a:off x="2019681" y="2646614"/>
            <a:ext cx="81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rgbClr val="000000"/>
                </a:solidFill>
                <a:latin typeface="Gill Sans"/>
              </a:rPr>
              <a:t>S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DB0AF55F-82D7-4D47-A4B7-84FFF7C9C671}"/>
              </a:ext>
            </a:extLst>
          </p:cNvPr>
          <p:cNvSpPr/>
          <p:nvPr/>
        </p:nvSpPr>
        <p:spPr>
          <a:xfrm>
            <a:off x="5524400" y="1268557"/>
            <a:ext cx="588877" cy="57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21F2E97-D9AE-40EF-9568-68E68A5FF995}"/>
              </a:ext>
            </a:extLst>
          </p:cNvPr>
          <p:cNvSpPr txBox="1"/>
          <p:nvPr/>
        </p:nvSpPr>
        <p:spPr>
          <a:xfrm>
            <a:off x="5388548" y="181412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Refuge</a:t>
            </a:r>
          </a:p>
        </p:txBody>
      </p:sp>
      <p:sp>
        <p:nvSpPr>
          <p:cNvPr id="233" name="Text Box 15">
            <a:extLst>
              <a:ext uri="{FF2B5EF4-FFF2-40B4-BE49-F238E27FC236}">
                <a16:creationId xmlns:a16="http://schemas.microsoft.com/office/drawing/2014/main" id="{C1CDF256-7C0C-42C9-9785-A16B77AF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685334"/>
            <a:ext cx="121058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CA" sz="2800" i="1" dirty="0">
                <a:solidFill>
                  <a:srgbClr val="000000"/>
                </a:solidFill>
                <a:latin typeface="Gill Sans"/>
                <a:sym typeface="Symbol"/>
              </a:rPr>
              <a:t>R(t) </a:t>
            </a:r>
            <a:r>
              <a:rPr lang="fr-CA" sz="2800" dirty="0">
                <a:solidFill>
                  <a:srgbClr val="000000"/>
                </a:solidFill>
                <a:latin typeface="Gill Sans"/>
              </a:rPr>
              <a:t>=</a:t>
            </a:r>
            <a:r>
              <a:rPr lang="fr-CA" sz="4000" dirty="0">
                <a:solidFill>
                  <a:srgbClr val="000000"/>
                </a:solidFill>
                <a:latin typeface="Gill Sans"/>
              </a:rPr>
              <a:t>  </a:t>
            </a:r>
            <a:endParaRPr lang="en-CA" sz="4000" dirty="0">
              <a:solidFill>
                <a:srgbClr val="000000"/>
              </a:solidFill>
              <a:latin typeface="Gill Sans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14CDC6-A667-4937-A10D-9AF66A515B62}"/>
              </a:ext>
            </a:extLst>
          </p:cNvPr>
          <p:cNvGrpSpPr/>
          <p:nvPr/>
        </p:nvGrpSpPr>
        <p:grpSpPr>
          <a:xfrm>
            <a:off x="2502450" y="4959387"/>
            <a:ext cx="2915621" cy="741512"/>
            <a:chOff x="7634045" y="3805919"/>
            <a:chExt cx="3009346" cy="741512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7693750" y="3805919"/>
              <a:ext cx="253508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fr-CA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fr-CA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CA" sz="24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28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</a:t>
                  </a:r>
                  <a:r>
                    <a:rPr lang="fr-CA" sz="28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045" y="3906588"/>
                  <a:ext cx="3009346" cy="529184"/>
                </a:xfrm>
                <a:prstGeom prst="rect">
                  <a:avLst/>
                </a:prstGeom>
                <a:blipFill>
                  <a:blip r:embed="rId4"/>
                  <a:stretch>
                    <a:fillRect t="-12644" b="-32184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6" name="ZoneTexte 215">
            <a:extLst>
              <a:ext uri="{FF2B5EF4-FFF2-40B4-BE49-F238E27FC236}">
                <a16:creationId xmlns:a16="http://schemas.microsoft.com/office/drawing/2014/main" id="{61DA9823-1ED8-400F-8F01-61019C594EF4}"/>
              </a:ext>
            </a:extLst>
          </p:cNvPr>
          <p:cNvSpPr txBox="1"/>
          <p:nvPr/>
        </p:nvSpPr>
        <p:spPr>
          <a:xfrm>
            <a:off x="3851920" y="5013176"/>
            <a:ext cx="4600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i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 </a:t>
            </a:r>
            <a:r>
              <a:rPr lang="fr-CA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 </a:t>
            </a:r>
            <a:r>
              <a:rPr lang="en-US" sz="1800" b="0" i="0" u="none" strike="noStrike" baseline="0" dirty="0">
                <a:latin typeface="+mj-lt"/>
              </a:rPr>
              <a:t>Probability of surviving</a:t>
            </a:r>
            <a:r>
              <a:rPr lang="en-US" sz="1800" b="0" i="0" u="none" strike="noStrike" dirty="0">
                <a:latin typeface="+mj-lt"/>
              </a:rPr>
              <a:t> </a:t>
            </a:r>
            <a:r>
              <a:rPr lang="en-US" sz="1800" b="0" i="0" u="none" strike="noStrike" baseline="0" dirty="0">
                <a:latin typeface="+mj-lt"/>
              </a:rPr>
              <a:t>to realize the gain</a:t>
            </a:r>
            <a:endParaRPr lang="fr-CA" dirty="0">
              <a:latin typeface="+mj-lt"/>
            </a:endParaRPr>
          </a:p>
        </p:txBody>
      </p:sp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BBC59988-80C9-4564-B647-CCA8F1ACA56D}"/>
              </a:ext>
            </a:extLst>
          </p:cNvPr>
          <p:cNvGrpSpPr/>
          <p:nvPr/>
        </p:nvGrpSpPr>
        <p:grpSpPr>
          <a:xfrm>
            <a:off x="1086533" y="3668573"/>
            <a:ext cx="2297461" cy="954747"/>
            <a:chOff x="6879602" y="3655709"/>
            <a:chExt cx="2297461" cy="954747"/>
          </a:xfrm>
        </p:grpSpPr>
        <p:sp>
          <p:nvSpPr>
            <p:cNvPr id="220" name="Text Box 11">
              <a:extLst>
                <a:ext uri="{FF2B5EF4-FFF2-40B4-BE49-F238E27FC236}">
                  <a16:creationId xmlns:a16="http://schemas.microsoft.com/office/drawing/2014/main" id="{5A01FEF2-AC25-4D55-86F6-2D181F92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6322" y="3655709"/>
              <a:ext cx="1597797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i="1" dirty="0" err="1">
                  <a:solidFill>
                    <a:srgbClr val="000000"/>
                  </a:solidFill>
                  <a:latin typeface="Gill Sans"/>
                  <a:sym typeface="Symbol"/>
                </a:rPr>
                <a:t>aN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 g(t)</a:t>
              </a:r>
              <a:endParaRPr lang="en-CA" sz="2400" i="1" baseline="-25000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1" name="Text Box 12">
              <a:extLst>
                <a:ext uri="{FF2B5EF4-FFF2-40B4-BE49-F238E27FC236}">
                  <a16:creationId xmlns:a16="http://schemas.microsoft.com/office/drawing/2014/main" id="{54260B30-06DA-4D41-B8C7-F8E2D94A1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79602" y="4148791"/>
              <a:ext cx="2297461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1 + </a:t>
              </a:r>
              <a:r>
                <a:rPr lang="fr-CA" sz="2400" i="1" dirty="0" err="1">
                  <a:solidFill>
                    <a:srgbClr val="000000"/>
                  </a:solidFill>
                  <a:latin typeface="Gill Sans"/>
                </a:rPr>
                <a:t>aNt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 </a:t>
              </a:r>
              <a:r>
                <a:rPr lang="fr-CA" sz="2400" dirty="0">
                  <a:solidFill>
                    <a:srgbClr val="000000"/>
                  </a:solidFill>
                  <a:latin typeface="Gill Sans"/>
                </a:rPr>
                <a:t>+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</a:rPr>
                <a:t>r 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</a:rPr>
                <a:t>/</a:t>
              </a:r>
              <a:r>
                <a:rPr lang="fr-CA" sz="2400" i="1" dirty="0">
                  <a:solidFill>
                    <a:srgbClr val="000000"/>
                  </a:solidFill>
                  <a:latin typeface="Gill Sans"/>
                  <a:sym typeface="Symbol"/>
                </a:rPr>
                <a:t>T</a:t>
              </a:r>
              <a:r>
                <a:rPr lang="fr-CA" sz="2400" i="1" baseline="-25000" dirty="0">
                  <a:solidFill>
                    <a:srgbClr val="000000"/>
                  </a:solidFill>
                  <a:latin typeface="Gill Sans"/>
                  <a:sym typeface="Symbol"/>
                </a:rPr>
                <a:t>s</a:t>
              </a:r>
              <a:endParaRPr lang="en-CA" sz="2400" i="1" dirty="0">
                <a:solidFill>
                  <a:srgbClr val="000000"/>
                </a:solidFill>
                <a:latin typeface="Gill Sans"/>
              </a:endParaRPr>
            </a:p>
          </p:txBody>
        </p:sp>
        <p:sp>
          <p:nvSpPr>
            <p:cNvPr id="228" name="Line 13">
              <a:extLst>
                <a:ext uri="{FF2B5EF4-FFF2-40B4-BE49-F238E27FC236}">
                  <a16:creationId xmlns:a16="http://schemas.microsoft.com/office/drawing/2014/main" id="{E37F4A0E-C7C9-451B-A67F-7F8AD0FC2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298" y="4166754"/>
              <a:ext cx="127606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  <p:sp>
          <p:nvSpPr>
            <p:cNvPr id="229" name="Line 13">
              <a:extLst>
                <a:ext uri="{FF2B5EF4-FFF2-40B4-BE49-F238E27FC236}">
                  <a16:creationId xmlns:a16="http://schemas.microsoft.com/office/drawing/2014/main" id="{CAA07CFB-FA7A-44FA-AF85-A67B36214F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51159" y="4166754"/>
              <a:ext cx="180532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A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</a:endParaRPr>
            </a:p>
          </p:txBody>
        </p:sp>
      </p:grpSp>
      <p:sp>
        <p:nvSpPr>
          <p:cNvPr id="232" name="ZoneTexte 231">
            <a:extLst>
              <a:ext uri="{FF2B5EF4-FFF2-40B4-BE49-F238E27FC236}">
                <a16:creationId xmlns:a16="http://schemas.microsoft.com/office/drawing/2014/main" id="{1F91E89A-D405-4122-B140-4718B7DD141C}"/>
              </a:ext>
            </a:extLst>
          </p:cNvPr>
          <p:cNvSpPr txBox="1"/>
          <p:nvPr/>
        </p:nvSpPr>
        <p:spPr>
          <a:xfrm>
            <a:off x="4370966" y="3724054"/>
            <a:ext cx="3009346" cy="466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fr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en-CA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8" name="ZoneTexte 237">
            <a:extLst>
              <a:ext uri="{FF2B5EF4-FFF2-40B4-BE49-F238E27FC236}">
                <a16:creationId xmlns:a16="http://schemas.microsoft.com/office/drawing/2014/main" id="{D5A8FA8C-2077-4CAC-8E4D-DFD5BC9F09C7}"/>
              </a:ext>
            </a:extLst>
          </p:cNvPr>
          <p:cNvSpPr txBox="1"/>
          <p:nvPr/>
        </p:nvSpPr>
        <p:spPr>
          <a:xfrm>
            <a:off x="5294741" y="4263479"/>
            <a:ext cx="15444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</a:t>
            </a:r>
            <a:r>
              <a:rPr lang="en-CA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</a:t>
            </a:r>
            <a:r>
              <a:rPr lang="en-CA" sz="24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endParaRPr lang="fr-CA" sz="2400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5847262-9104-4DC7-9CF2-44B5DA8AB772}"/>
              </a:ext>
            </a:extLst>
          </p:cNvPr>
          <p:cNvCxnSpPr>
            <a:cxnSpLocks/>
          </p:cNvCxnSpPr>
          <p:nvPr/>
        </p:nvCxnSpPr>
        <p:spPr>
          <a:xfrm>
            <a:off x="4939869" y="4221451"/>
            <a:ext cx="200839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ZoneTexte 238">
            <a:extLst>
              <a:ext uri="{FF2B5EF4-FFF2-40B4-BE49-F238E27FC236}">
                <a16:creationId xmlns:a16="http://schemas.microsoft.com/office/drawing/2014/main" id="{6F1D8778-8188-45E5-A0D5-42D758D651C3}"/>
              </a:ext>
            </a:extLst>
          </p:cNvPr>
          <p:cNvSpPr txBox="1"/>
          <p:nvPr/>
        </p:nvSpPr>
        <p:spPr>
          <a:xfrm>
            <a:off x="3851920" y="5251266"/>
            <a:ext cx="5049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 Probability of surviving when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searching food</a:t>
            </a:r>
          </a:p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		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foraging at a feeding station</a:t>
            </a:r>
          </a:p>
          <a:p>
            <a:r>
              <a:rPr lang="fr-CA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CA" sz="1800" i="1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		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CA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staying in a refuge</a:t>
            </a:r>
            <a:endParaRPr lang="fr-CA" sz="1800" dirty="0"/>
          </a:p>
        </p:txBody>
      </p:sp>
      <p:sp>
        <p:nvSpPr>
          <p:cNvPr id="212" name="ZoneTexte 211">
            <a:extLst>
              <a:ext uri="{FF2B5EF4-FFF2-40B4-BE49-F238E27FC236}">
                <a16:creationId xmlns:a16="http://schemas.microsoft.com/office/drawing/2014/main" id="{980C0A5E-ACD6-4D25-AC0D-CC4DA8CBEA95}"/>
              </a:ext>
            </a:extLst>
          </p:cNvPr>
          <p:cNvSpPr txBox="1"/>
          <p:nvPr/>
        </p:nvSpPr>
        <p:spPr>
          <a:xfrm>
            <a:off x="112542" y="5080594"/>
            <a:ext cx="38424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searching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h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 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foraging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paches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(min) </a:t>
            </a:r>
          </a:p>
          <a:p>
            <a:r>
              <a:rPr lang="fr-CA" sz="1600" i="1" dirty="0">
                <a:solidFill>
                  <a:srgbClr val="000000"/>
                </a:solidFill>
                <a:latin typeface="Gill Sans"/>
              </a:rPr>
              <a:t>T</a:t>
            </a:r>
            <a:r>
              <a:rPr lang="fr-CA" sz="1600" i="1" baseline="-25000" dirty="0">
                <a:solidFill>
                  <a:srgbClr val="000000"/>
                </a:solidFill>
                <a:latin typeface="Gill Sans"/>
              </a:rPr>
              <a:t>r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:</a:t>
            </a:r>
            <a:r>
              <a:rPr lang="fr-CA" sz="1600" i="1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total time </a:t>
            </a:r>
            <a:r>
              <a:rPr lang="fr-CA" sz="1600" dirty="0" err="1">
                <a:solidFill>
                  <a:srgbClr val="000000"/>
                </a:solidFill>
                <a:latin typeface="Gill Sans"/>
              </a:rPr>
              <a:t>spent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in refuges (min)</a:t>
            </a:r>
          </a:p>
          <a:p>
            <a:r>
              <a:rPr lang="fr-CA" sz="1600" i="1" dirty="0" err="1">
                <a:solidFill>
                  <a:srgbClr val="000000"/>
                </a:solidFill>
                <a:latin typeface="Gill Sans"/>
              </a:rPr>
              <a:t>aN</a:t>
            </a:r>
            <a:r>
              <a:rPr lang="fr-CA" sz="1600" dirty="0">
                <a:solidFill>
                  <a:srgbClr val="000000"/>
                </a:solidFill>
                <a:latin typeface="Gill Sans"/>
              </a:rPr>
              <a:t> =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>
                <a:sym typeface="Symbol" panose="05050102010706020507" pitchFamily="18" charset="2"/>
              </a:rPr>
              <a:t>:</a:t>
            </a:r>
            <a:r>
              <a:rPr lang="fr-CA" sz="2000" dirty="0">
                <a:solidFill>
                  <a:srgbClr val="000000"/>
                </a:solidFill>
                <a:latin typeface="Gill Sans"/>
              </a:rPr>
              <a:t> </a:t>
            </a:r>
            <a:r>
              <a:rPr lang="fr-CA" sz="1600" dirty="0">
                <a:sym typeface="Symbol" panose="05050102010706020507" pitchFamily="18" charset="2"/>
              </a:rPr>
              <a:t>patch </a:t>
            </a:r>
            <a:r>
              <a:rPr lang="fr-CA" sz="1600" dirty="0" err="1">
                <a:sym typeface="Symbol" panose="05050102010706020507" pitchFamily="18" charset="2"/>
              </a:rPr>
              <a:t>encounter</a:t>
            </a:r>
            <a:r>
              <a:rPr lang="fr-CA" sz="1600" dirty="0">
                <a:sym typeface="Symbol" panose="05050102010706020507" pitchFamily="18" charset="2"/>
              </a:rPr>
              <a:t> rate (patches/min)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C50C6-A7C5-4FBB-861F-D5844CB267E8}"/>
              </a:ext>
            </a:extLst>
          </p:cNvPr>
          <p:cNvSpPr txBox="1"/>
          <p:nvPr/>
        </p:nvSpPr>
        <p:spPr>
          <a:xfrm>
            <a:off x="323528" y="5130191"/>
            <a:ext cx="92890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200" dirty="0" err="1"/>
              <a:t>We</a:t>
            </a:r>
            <a:r>
              <a:rPr lang="fr-CA" sz="2200" dirty="0"/>
              <a:t> can </a:t>
            </a:r>
            <a:r>
              <a:rPr lang="fr-CA" sz="2200" dirty="0" err="1"/>
              <a:t>then</a:t>
            </a:r>
            <a:r>
              <a:rPr lang="fr-CA" sz="2200" dirty="0"/>
              <a:t> </a:t>
            </a:r>
            <a:r>
              <a:rPr lang="fr-CA" sz="2200" dirty="0" err="1"/>
              <a:t>find</a:t>
            </a:r>
            <a:r>
              <a:rPr lang="fr-CA" sz="2200" dirty="0"/>
              <a:t>:                                         , i.e., the </a:t>
            </a:r>
            <a:r>
              <a:rPr lang="fr-CA" sz="2200" dirty="0" err="1"/>
              <a:t>currency</a:t>
            </a:r>
            <a:r>
              <a:rPr lang="fr-CA" sz="2200" dirty="0"/>
              <a:t> to </a:t>
            </a:r>
            <a:r>
              <a:rPr lang="fr-CA" sz="2200" dirty="0" err="1"/>
              <a:t>maximize</a:t>
            </a:r>
            <a:r>
              <a:rPr lang="fr-CA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95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  <p:bldP spid="239" grpId="0"/>
      <p:bldP spid="212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3D214D48-F240-479E-88FC-57749AAC83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7" t="45117" r="69742" b="30400"/>
          <a:stretch/>
        </p:blipFill>
        <p:spPr>
          <a:xfrm>
            <a:off x="5868144" y="3051682"/>
            <a:ext cx="688943" cy="393022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E98CE31B-53EF-4598-BAB8-071E40C3F2CE}"/>
              </a:ext>
            </a:extLst>
          </p:cNvPr>
          <p:cNvGrpSpPr/>
          <p:nvPr/>
        </p:nvGrpSpPr>
        <p:grpSpPr>
          <a:xfrm>
            <a:off x="550075" y="2306569"/>
            <a:ext cx="3019210" cy="1129975"/>
            <a:chOff x="6228184" y="3724054"/>
            <a:chExt cx="2791579" cy="1129975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D29C0E-ED34-4B88-8287-71F3049377CE}"/>
                </a:ext>
              </a:extLst>
            </p:cNvPr>
            <p:cNvSpPr/>
            <p:nvPr/>
          </p:nvSpPr>
          <p:spPr>
            <a:xfrm>
              <a:off x="6237452" y="3724054"/>
              <a:ext cx="2782311" cy="741512"/>
            </a:xfrm>
            <a:prstGeom prst="roundRect">
              <a:avLst/>
            </a:prstGeom>
            <a:solidFill>
              <a:srgbClr val="92D050"/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/>
                <p:nvPr/>
              </p:nvSpPr>
              <p:spPr>
                <a:xfrm>
                  <a:off x="6228184" y="3735389"/>
                  <a:ext cx="2782312" cy="11186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CA" sz="2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𝑟𝑒𝑎𝑙𝑖𝑧𝑒𝑑</m:t>
                          </m:r>
                        </m:sub>
                        <m:sup>
                          <m:r>
                            <a:rPr lang="fr-CA" sz="28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CA" sz="2800" i="1" baseline="-25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CA" sz="28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= </a:t>
                  </a:r>
                  <a:r>
                    <a:rPr lang="en-CA" sz="32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R(t*) </a:t>
                  </a:r>
                  <a:r>
                    <a:rPr lang="fr-CA" sz="3200" i="1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  <a:sym typeface="Symbol" panose="05050102010706020507" pitchFamily="18" charset="2"/>
                    </a:rPr>
                    <a:t></a:t>
                  </a:r>
                  <a:endParaRPr lang="fr-CA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ZoneTexte 214">
                  <a:extLst>
                    <a:ext uri="{FF2B5EF4-FFF2-40B4-BE49-F238E27FC236}">
                      <a16:creationId xmlns:a16="http://schemas.microsoft.com/office/drawing/2014/main" id="{A5CA5762-B15C-429B-80A0-49AADE11F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735389"/>
                  <a:ext cx="2782312" cy="1118640"/>
                </a:xfrm>
                <a:prstGeom prst="rect">
                  <a:avLst/>
                </a:prstGeom>
                <a:blipFill>
                  <a:blip r:embed="rId4"/>
                  <a:stretch>
                    <a:fillRect t="-7609" r="-2227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Arc 261">
            <a:extLst>
              <a:ext uri="{FF2B5EF4-FFF2-40B4-BE49-F238E27FC236}">
                <a16:creationId xmlns:a16="http://schemas.microsoft.com/office/drawing/2014/main" id="{EF93524D-5D78-43BB-888D-37738122B225}"/>
              </a:ext>
            </a:extLst>
          </p:cNvPr>
          <p:cNvSpPr/>
          <p:nvPr/>
        </p:nvSpPr>
        <p:spPr bwMode="auto">
          <a:xfrm rot="6709508">
            <a:off x="6318244" y="2052902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5" name="Ellipse 264">
            <a:extLst>
              <a:ext uri="{FF2B5EF4-FFF2-40B4-BE49-F238E27FC236}">
                <a16:creationId xmlns:a16="http://schemas.microsoft.com/office/drawing/2014/main" id="{1E622B3C-4F68-4793-8153-A4D2CECCB228}"/>
              </a:ext>
            </a:extLst>
          </p:cNvPr>
          <p:cNvSpPr/>
          <p:nvPr/>
        </p:nvSpPr>
        <p:spPr>
          <a:xfrm>
            <a:off x="6145797" y="1699704"/>
            <a:ext cx="588877" cy="571473"/>
          </a:xfrm>
          <a:prstGeom prst="ellipse">
            <a:avLst/>
          </a:prstGeom>
          <a:solidFill>
            <a:srgbClr val="7C3B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1" name="Image 290">
            <a:extLst>
              <a:ext uri="{FF2B5EF4-FFF2-40B4-BE49-F238E27FC236}">
                <a16:creationId xmlns:a16="http://schemas.microsoft.com/office/drawing/2014/main" id="{E786EEFB-7440-4139-BFEC-93336F8855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6821571" y="2010098"/>
            <a:ext cx="1070809" cy="660053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5174A49-8B8C-4B33-B4DE-A038DA829111}"/>
              </a:ext>
            </a:extLst>
          </p:cNvPr>
          <p:cNvSpPr/>
          <p:nvPr/>
        </p:nvSpPr>
        <p:spPr>
          <a:xfrm>
            <a:off x="3347864" y="4797152"/>
            <a:ext cx="1152128" cy="272630"/>
          </a:xfrm>
          <a:prstGeom prst="roundRect">
            <a:avLst/>
          </a:prstGeom>
          <a:solidFill>
            <a:srgbClr val="92D050"/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3" name="Image 292">
            <a:extLst>
              <a:ext uri="{FF2B5EF4-FFF2-40B4-BE49-F238E27FC236}">
                <a16:creationId xmlns:a16="http://schemas.microsoft.com/office/drawing/2014/main" id="{107BA97B-E478-4976-862D-EC80DC283A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5270301" y="2761851"/>
            <a:ext cx="1070809" cy="6600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A02244-5DA7-4796-A10F-6EB26694B5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389" b="85000" l="25000" r="45677">
                        <a14:foregroundMark x1="34479" y1="25370" x2="34479" y2="25370"/>
                        <a14:foregroundMark x1="35573" y1="21481" x2="35573" y2="21481"/>
                        <a14:foregroundMark x1="41615" y1="46296" x2="41615" y2="46296"/>
                        <a14:foregroundMark x1="26719" y1="85000" x2="26719" y2="85000"/>
                        <a14:foregroundMark x1="25104" y1="48241" x2="25104" y2="48241"/>
                        <a14:foregroundMark x1="43594" y1="48796" x2="43594" y2="48796"/>
                      </a14:backgroundRemoval>
                    </a14:imgEffect>
                  </a14:imgLayer>
                </a14:imgProps>
              </a:ext>
            </a:extLst>
          </a:blip>
          <a:srcRect l="22462" t="19202" r="51575" b="12653"/>
          <a:stretch/>
        </p:blipFill>
        <p:spPr>
          <a:xfrm flipH="1">
            <a:off x="7076645" y="2592279"/>
            <a:ext cx="1981124" cy="2924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4" name="Arc 293">
            <a:extLst>
              <a:ext uri="{FF2B5EF4-FFF2-40B4-BE49-F238E27FC236}">
                <a16:creationId xmlns:a16="http://schemas.microsoft.com/office/drawing/2014/main" id="{68BDE565-8122-4271-83BD-EA442BA34EAD}"/>
              </a:ext>
            </a:extLst>
          </p:cNvPr>
          <p:cNvSpPr/>
          <p:nvPr/>
        </p:nvSpPr>
        <p:spPr bwMode="auto">
          <a:xfrm rot="20706161" flipH="1">
            <a:off x="5626277" y="2017624"/>
            <a:ext cx="926810" cy="795794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EB0BCD-A2A9-4D3C-AB62-03DB547B7703}"/>
              </a:ext>
            </a:extLst>
          </p:cNvPr>
          <p:cNvSpPr txBox="1"/>
          <p:nvPr/>
        </p:nvSpPr>
        <p:spPr>
          <a:xfrm>
            <a:off x="611560" y="3895888"/>
            <a:ext cx="5485898" cy="1692771"/>
          </a:xfrm>
          <a:prstGeom prst="rect">
            <a:avLst/>
          </a:prstGeom>
          <a:noFill/>
          <a:ln w="28575">
            <a:solidFill>
              <a:srgbClr val="9BBB59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fr-CA" dirty="0"/>
              <a:t>Forage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diminushing</a:t>
            </a:r>
            <a:r>
              <a:rPr lang="fr-CA" dirty="0"/>
              <a:t> return in a patch</a:t>
            </a:r>
          </a:p>
          <a:p>
            <a:pPr marL="342900" indent="-342900">
              <a:buAutoNum type="arabicParenR"/>
            </a:pPr>
            <a:r>
              <a:rPr lang="fr-CA" dirty="0"/>
              <a:t>Move </a:t>
            </a:r>
            <a:r>
              <a:rPr lang="fr-CA" dirty="0" err="1"/>
              <a:t>between</a:t>
            </a:r>
            <a:r>
              <a:rPr lang="fr-CA" dirty="0"/>
              <a:t> </a:t>
            </a:r>
            <a:r>
              <a:rPr lang="fr-CA" dirty="0" err="1"/>
              <a:t>resources</a:t>
            </a:r>
            <a:r>
              <a:rPr lang="fr-CA" dirty="0"/>
              <a:t> patches</a:t>
            </a:r>
          </a:p>
          <a:p>
            <a:pPr marL="342900" indent="-342900">
              <a:buAutoNum type="arabicParenR"/>
            </a:pPr>
            <a:r>
              <a:rPr lang="fr-CA" dirty="0"/>
              <a:t>Use of refuge</a:t>
            </a:r>
          </a:p>
          <a:p>
            <a:pPr marL="342900" indent="-342900">
              <a:buAutoNum type="arabicParenR"/>
            </a:pPr>
            <a:r>
              <a:rPr lang="fr-CA" dirty="0" err="1"/>
              <a:t>Adjust</a:t>
            </a:r>
            <a:r>
              <a:rPr lang="fr-CA" dirty="0"/>
              <a:t> </a:t>
            </a:r>
            <a:r>
              <a:rPr lang="fr-CA" i="1" dirty="0"/>
              <a:t>T</a:t>
            </a:r>
            <a:r>
              <a:rPr lang="fr-CA" i="1" baseline="-25000" dirty="0"/>
              <a:t>s</a:t>
            </a:r>
            <a:r>
              <a:rPr lang="fr-CA" dirty="0"/>
              <a:t>, </a:t>
            </a:r>
            <a:r>
              <a:rPr lang="fr-CA" i="1" dirty="0"/>
              <a:t>T</a:t>
            </a:r>
            <a:r>
              <a:rPr lang="fr-CA" i="1" baseline="-25000" dirty="0"/>
              <a:t>h</a:t>
            </a:r>
            <a:r>
              <a:rPr lang="fr-CA" dirty="0"/>
              <a:t>, </a:t>
            </a:r>
            <a:r>
              <a:rPr lang="fr-CA" i="1" dirty="0"/>
              <a:t>T</a:t>
            </a:r>
            <a:r>
              <a:rPr lang="fr-CA" i="1" baseline="-25000" dirty="0"/>
              <a:t>r</a:t>
            </a:r>
            <a:r>
              <a:rPr lang="fr-CA" i="1" dirty="0"/>
              <a:t> </a:t>
            </a:r>
            <a:r>
              <a:rPr lang="fr-CA" dirty="0"/>
              <a:t>to </a:t>
            </a:r>
            <a:r>
              <a:rPr lang="fr-CA" dirty="0" err="1"/>
              <a:t>obtain</a:t>
            </a:r>
            <a:r>
              <a:rPr lang="fr-CA" dirty="0"/>
              <a:t> </a:t>
            </a:r>
            <a:r>
              <a:rPr lang="fr-CA" b="1" i="1" dirty="0"/>
              <a:t>max</a:t>
            </a:r>
            <a:r>
              <a:rPr lang="fr-CA" b="1" dirty="0"/>
              <a:t>(</a:t>
            </a:r>
            <a:r>
              <a:rPr lang="fr-CA" b="1" i="1" dirty="0" err="1"/>
              <a:t>E</a:t>
            </a:r>
            <a:r>
              <a:rPr lang="fr-CA" b="1" i="1" baseline="-25000" dirty="0" err="1"/>
              <a:t>realized</a:t>
            </a:r>
            <a:r>
              <a:rPr lang="fr-CA" b="1" dirty="0"/>
              <a:t>)</a:t>
            </a:r>
            <a:r>
              <a:rPr lang="fr-CA" dirty="0"/>
              <a:t>, </a:t>
            </a:r>
            <a:r>
              <a:rPr lang="fr-CA" dirty="0" err="1"/>
              <a:t>given</a:t>
            </a:r>
            <a:r>
              <a:rPr lang="fr-CA" dirty="0"/>
              <a:t> a total </a:t>
            </a:r>
            <a:r>
              <a:rPr lang="fr-CA" dirty="0" err="1"/>
              <a:t>foraging</a:t>
            </a:r>
            <a:r>
              <a:rPr lang="fr-CA" dirty="0"/>
              <a:t> time of 30 min, i.e., </a:t>
            </a:r>
            <a:r>
              <a:rPr lang="fr-CA" i="1" dirty="0"/>
              <a:t>T</a:t>
            </a:r>
            <a:r>
              <a:rPr lang="fr-CA" i="1" baseline="-25000" dirty="0"/>
              <a:t>s</a:t>
            </a:r>
            <a:r>
              <a:rPr lang="fr-CA" dirty="0"/>
              <a:t> + </a:t>
            </a:r>
            <a:r>
              <a:rPr lang="fr-CA" i="1" dirty="0"/>
              <a:t>T</a:t>
            </a:r>
            <a:r>
              <a:rPr lang="fr-CA" i="1" baseline="-25000" dirty="0"/>
              <a:t>h</a:t>
            </a:r>
            <a:r>
              <a:rPr lang="fr-CA" dirty="0"/>
              <a:t> + </a:t>
            </a:r>
            <a:r>
              <a:rPr lang="fr-CA" i="1" dirty="0"/>
              <a:t>T</a:t>
            </a:r>
            <a:r>
              <a:rPr lang="fr-CA" i="1" baseline="-25000" dirty="0"/>
              <a:t>r </a:t>
            </a:r>
            <a:r>
              <a:rPr lang="fr-CA" i="1" dirty="0"/>
              <a:t>= T</a:t>
            </a:r>
            <a:r>
              <a:rPr lang="fr-CA" i="1" baseline="-25000" dirty="0"/>
              <a:t>f </a:t>
            </a:r>
            <a:r>
              <a:rPr lang="fr-CA" dirty="0"/>
              <a:t>= 30 min</a:t>
            </a:r>
          </a:p>
          <a:p>
            <a:endParaRPr lang="fr-CA" sz="1400" dirty="0"/>
          </a:p>
        </p:txBody>
      </p:sp>
      <p:sp>
        <p:nvSpPr>
          <p:cNvPr id="295" name="Rectangle 2">
            <a:extLst>
              <a:ext uri="{FF2B5EF4-FFF2-40B4-BE49-F238E27FC236}">
                <a16:creationId xmlns:a16="http://schemas.microsoft.com/office/drawing/2014/main" id="{81812D1B-5018-4BE8-B0AE-6D2CB9A7E60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7369"/>
            <a:ext cx="9180512" cy="130878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400" dirty="0">
                <a:solidFill>
                  <a:schemeClr val="bg1"/>
                </a:solidFill>
              </a:rPr>
              <a:t>Example of how multiscale energy </a:t>
            </a:r>
            <a:r>
              <a:rPr lang="en-CA" dirty="0">
                <a:solidFill>
                  <a:schemeClr val="bg1"/>
                </a:solidFill>
              </a:rPr>
              <a:t>gain can be estimated over </a:t>
            </a:r>
            <a:r>
              <a:rPr lang="en-CA" sz="4400" dirty="0">
                <a:solidFill>
                  <a:srgbClr val="FFFF00"/>
                </a:solidFill>
              </a:rPr>
              <a:t>a short period of time</a:t>
            </a:r>
            <a:r>
              <a:rPr lang="en-CA" sz="4400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96" name="Arc 295">
            <a:extLst>
              <a:ext uri="{FF2B5EF4-FFF2-40B4-BE49-F238E27FC236}">
                <a16:creationId xmlns:a16="http://schemas.microsoft.com/office/drawing/2014/main" id="{C504A242-E591-4C50-8BE7-21B81F655AEB}"/>
              </a:ext>
            </a:extLst>
          </p:cNvPr>
          <p:cNvSpPr/>
          <p:nvPr/>
        </p:nvSpPr>
        <p:spPr bwMode="auto">
          <a:xfrm rot="13054263" flipV="1">
            <a:off x="7747803" y="1541606"/>
            <a:ext cx="1233159" cy="1310183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E720676-53EB-48F0-BD91-6B2E1DC2C9BD}"/>
              </a:ext>
            </a:extLst>
          </p:cNvPr>
          <p:cNvSpPr/>
          <p:nvPr/>
        </p:nvSpPr>
        <p:spPr>
          <a:xfrm>
            <a:off x="5381504" y="2515812"/>
            <a:ext cx="1247380" cy="1181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CEB0D450-CB79-4C1E-8E40-85E300873F5D}"/>
              </a:ext>
            </a:extLst>
          </p:cNvPr>
          <p:cNvSpPr/>
          <p:nvPr/>
        </p:nvSpPr>
        <p:spPr>
          <a:xfrm>
            <a:off x="6781004" y="1723724"/>
            <a:ext cx="1247380" cy="11815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98" name="Image 297">
            <a:extLst>
              <a:ext uri="{FF2B5EF4-FFF2-40B4-BE49-F238E27FC236}">
                <a16:creationId xmlns:a16="http://schemas.microsoft.com/office/drawing/2014/main" id="{3141F876-4994-47EB-8715-DFE97390FE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815" b="86389" l="28542" r="40625">
                        <a14:foregroundMark x1="33906" y1="21111" x2="37552" y2="22593"/>
                        <a14:foregroundMark x1="37552" y1="22593" x2="35521" y2="28056"/>
                        <a14:foregroundMark x1="35521" y1="28056" x2="38021" y2="72500"/>
                        <a14:foregroundMark x1="38021" y1="72500" x2="37552" y2="86204"/>
                        <a14:foregroundMark x1="35938" y1="20648" x2="35938" y2="20648"/>
                        <a14:foregroundMark x1="36615" y1="19907" x2="36615" y2="19907"/>
                        <a14:foregroundMark x1="33333" y1="23704" x2="33333" y2="23704"/>
                        <a14:foregroundMark x1="31667" y1="37593" x2="31667" y2="37593"/>
                        <a14:foregroundMark x1="39427" y1="46389" x2="39427" y2="46389"/>
                        <a14:foregroundMark x1="39427" y1="46389" x2="38646" y2="43148"/>
                        <a14:foregroundMark x1="39323" y1="42130" x2="36354" y2="47222"/>
                        <a14:foregroundMark x1="36354" y1="47222" x2="36406" y2="47222"/>
                        <a14:foregroundMark x1="30833" y1="72037" x2="35052" y2="86481"/>
                        <a14:foregroundMark x1="30104" y1="75278" x2="33281" y2="81944"/>
                        <a14:foregroundMark x1="33281" y1="81944" x2="33281" y2="82037"/>
                        <a14:foregroundMark x1="29896" y1="39444" x2="33646" y2="39167"/>
                        <a14:foregroundMark x1="33646" y1="39167" x2="33698" y2="40833"/>
                        <a14:foregroundMark x1="32031" y1="36019" x2="30469" y2="38519"/>
                        <a14:foregroundMark x1="29740" y1="40833" x2="28542" y2="46019"/>
                        <a14:foregroundMark x1="36198" y1="67222" x2="34844" y2="46389"/>
                        <a14:foregroundMark x1="30469" y1="77500" x2="30469" y2="77500"/>
                        <a14:foregroundMark x1="29740" y1="76296" x2="29740" y2="76296"/>
                        <a14:foregroundMark x1="38229" y1="21296" x2="38229" y2="21296"/>
                        <a14:backgroundMark x1="27760" y1="50278" x2="27760" y2="50278"/>
                        <a14:backgroundMark x1="38958" y1="36389" x2="38958" y2="36389"/>
                        <a14:backgroundMark x1="38750" y1="31019" x2="38750" y2="31019"/>
                        <a14:backgroundMark x1="29063" y1="69259" x2="29063" y2="69259"/>
                        <a14:backgroundMark x1="28438" y1="73241" x2="29167" y2="67685"/>
                        <a14:backgroundMark x1="29167" y1="67685" x2="27448" y2="58148"/>
                        <a14:backgroundMark x1="33021" y1="31296" x2="33021" y2="31296"/>
                      </a14:backgroundRemoval>
                    </a14:imgEffect>
                  </a14:imgLayer>
                </a14:imgProps>
              </a:ext>
            </a:extLst>
          </a:blip>
          <a:srcRect l="27163" t="17800" r="57875" b="12200"/>
          <a:stretch/>
        </p:blipFill>
        <p:spPr>
          <a:xfrm>
            <a:off x="4598934" y="2178688"/>
            <a:ext cx="639296" cy="1682360"/>
          </a:xfrm>
          <a:prstGeom prst="rect">
            <a:avLst/>
          </a:prstGeom>
          <a:effectLst/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22E72A7-3B3C-4284-B39C-E09E7B0BC5DD}"/>
              </a:ext>
            </a:extLst>
          </p:cNvPr>
          <p:cNvSpPr txBox="1"/>
          <p:nvPr/>
        </p:nvSpPr>
        <p:spPr>
          <a:xfrm>
            <a:off x="6145797" y="1782707"/>
            <a:ext cx="68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hide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99" name="Arc 298">
            <a:extLst>
              <a:ext uri="{FF2B5EF4-FFF2-40B4-BE49-F238E27FC236}">
                <a16:creationId xmlns:a16="http://schemas.microsoft.com/office/drawing/2014/main" id="{DA443678-0BA1-4C1F-BF65-CC2E8EF4AF70}"/>
              </a:ext>
            </a:extLst>
          </p:cNvPr>
          <p:cNvSpPr/>
          <p:nvPr/>
        </p:nvSpPr>
        <p:spPr bwMode="auto">
          <a:xfrm rot="11936161" flipV="1">
            <a:off x="6554803" y="1395580"/>
            <a:ext cx="964690" cy="842486"/>
          </a:xfrm>
          <a:prstGeom prst="arc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C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FD57D6-A450-4AD7-9C8D-E1B5CC20CA95}"/>
              </a:ext>
            </a:extLst>
          </p:cNvPr>
          <p:cNvSpPr txBox="1"/>
          <p:nvPr/>
        </p:nvSpPr>
        <p:spPr>
          <a:xfrm>
            <a:off x="4667932" y="1790498"/>
            <a:ext cx="67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Prey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6DE6825-07E2-4BBD-9D2B-5A1D6095F107}"/>
              </a:ext>
            </a:extLst>
          </p:cNvPr>
          <p:cNvSpPr txBox="1"/>
          <p:nvPr/>
        </p:nvSpPr>
        <p:spPr>
          <a:xfrm>
            <a:off x="7681468" y="5517232"/>
            <a:ext cx="99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Predator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4191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0" animBg="1"/>
      <p:bldP spid="265" grpId="0" animBg="1"/>
      <p:bldP spid="13" grpId="0" animBg="1"/>
      <p:bldP spid="294" grpId="0" animBg="1"/>
      <p:bldP spid="12" grpId="0" animBg="1"/>
      <p:bldP spid="296" grpId="0" animBg="1"/>
      <p:bldP spid="16" grpId="0" animBg="1"/>
      <p:bldP spid="297" grpId="0" animBg="1"/>
      <p:bldP spid="17" grpId="0"/>
      <p:bldP spid="299" grpId="0" animBg="1"/>
      <p:bldP spid="4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>
            <a:extLst>
              <a:ext uri="{FF2B5EF4-FFF2-40B4-BE49-F238E27FC236}">
                <a16:creationId xmlns:a16="http://schemas.microsoft.com/office/drawing/2014/main" id="{63A7C3A3-CA73-490F-99F3-5BE80BAD2B3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9831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A5596F-819A-464B-8029-C971B18BB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2546044" y="1280005"/>
            <a:ext cx="432048" cy="3744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A59C2-D77E-464C-858E-D24D3289D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2034886" y="1273107"/>
            <a:ext cx="404416" cy="3882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2E13009-9391-4378-9F7B-5DFA09B6F8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864687" y="4124252"/>
            <a:ext cx="432048" cy="37444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F94DA49-65DF-44D0-B68A-425A71DB0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853596" y="3994638"/>
            <a:ext cx="432048" cy="37444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CAE70C7-BB45-4305-988C-5079CE73BC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349540" y="4147038"/>
            <a:ext cx="432048" cy="3744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CDD2520-BAC5-46B9-8537-92E586FAD8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997612" y="4418302"/>
            <a:ext cx="432048" cy="37444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3ECBB27-4C02-42DB-B39E-8E699C457C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709580" y="3418574"/>
            <a:ext cx="404416" cy="41778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E58F4E9-98FF-42D2-87F6-279CBB60D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648663" y="4412284"/>
            <a:ext cx="432048" cy="37444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9436014-7B09-4689-812D-41C9CC8D7D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637572" y="4282670"/>
            <a:ext cx="432048" cy="37444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A528C9F2-3C60-48BB-898D-D664C698A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1781588" y="4706334"/>
            <a:ext cx="432048" cy="37444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5E02096-55FB-415B-998D-0284DB1514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r="3767"/>
          <a:stretch/>
        </p:blipFill>
        <p:spPr>
          <a:xfrm>
            <a:off x="1861980" y="3792877"/>
            <a:ext cx="404416" cy="41778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6CB288D-1EE3-41DE-95DE-0017B259FD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483923" y="1260125"/>
            <a:ext cx="404416" cy="41778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320A6DB5-A3C2-449F-AC37-253BB0C4DD19}"/>
              </a:ext>
            </a:extLst>
          </p:cNvPr>
          <p:cNvSpPr txBox="1"/>
          <p:nvPr/>
        </p:nvSpPr>
        <p:spPr>
          <a:xfrm>
            <a:off x="4508145" y="2440683"/>
            <a:ext cx="4846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dirty="0" err="1"/>
              <a:t>Allowed</a:t>
            </a:r>
            <a:r>
              <a:rPr lang="fr-CA" sz="2000" dirty="0"/>
              <a:t> to </a:t>
            </a:r>
            <a:r>
              <a:rPr lang="fr-CA" sz="2000" dirty="0" err="1"/>
              <a:t>draw</a:t>
            </a:r>
            <a:r>
              <a:rPr lang="fr-CA" sz="2000" dirty="0"/>
              <a:t> a </a:t>
            </a:r>
            <a:r>
              <a:rPr lang="fr-CA" sz="2000" dirty="0" err="1"/>
              <a:t>marble</a:t>
            </a:r>
            <a:r>
              <a:rPr lang="fr-CA" sz="2000" dirty="0"/>
              <a:t> </a:t>
            </a:r>
            <a:r>
              <a:rPr lang="fr-CA" sz="2000" dirty="0" err="1"/>
              <a:t>every</a:t>
            </a:r>
            <a:r>
              <a:rPr lang="fr-CA" sz="2000" dirty="0"/>
              <a:t> 5 sec</a:t>
            </a:r>
          </a:p>
        </p:txBody>
      </p:sp>
      <p:graphicFrame>
        <p:nvGraphicFramePr>
          <p:cNvPr id="46" name="Tableau 46">
            <a:extLst>
              <a:ext uri="{FF2B5EF4-FFF2-40B4-BE49-F238E27FC236}">
                <a16:creationId xmlns:a16="http://schemas.microsoft.com/office/drawing/2014/main" id="{5E1DCD4E-822E-4B59-8A63-7767BE3BE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739860"/>
              </p:ext>
            </p:extLst>
          </p:nvPr>
        </p:nvGraphicFramePr>
        <p:xfrm>
          <a:off x="4297480" y="2906467"/>
          <a:ext cx="4595000" cy="2092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750">
                  <a:extLst>
                    <a:ext uri="{9D8B030D-6E8A-4147-A177-3AD203B41FA5}">
                      <a16:colId xmlns:a16="http://schemas.microsoft.com/office/drawing/2014/main" val="2892986916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697860883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864018571"/>
                    </a:ext>
                  </a:extLst>
                </a:gridCol>
                <a:gridCol w="1148750">
                  <a:extLst>
                    <a:ext uri="{9D8B030D-6E8A-4147-A177-3AD203B41FA5}">
                      <a16:colId xmlns:a16="http://schemas.microsoft.com/office/drawing/2014/main" val="1650373361"/>
                    </a:ext>
                  </a:extLst>
                </a:gridCol>
              </a:tblGrid>
              <a:tr h="951346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Marbles</a:t>
                      </a:r>
                      <a:endParaRPr lang="fr-CA" dirty="0"/>
                    </a:p>
                    <a:p>
                      <a:pPr algn="ctr"/>
                      <a:r>
                        <a:rPr lang="fr-CA" dirty="0"/>
                        <a:t>in bag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Handling time (sec)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258087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077458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38392"/>
                  </a:ext>
                </a:extLst>
              </a:tr>
              <a:tr h="380539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94473"/>
                  </a:ext>
                </a:extLst>
              </a:tr>
            </a:tbl>
          </a:graphicData>
        </a:graphic>
      </p:graphicFrame>
      <p:pic>
        <p:nvPicPr>
          <p:cNvPr id="34" name="Image 33">
            <a:extLst>
              <a:ext uri="{FF2B5EF4-FFF2-40B4-BE49-F238E27FC236}">
                <a16:creationId xmlns:a16="http://schemas.microsoft.com/office/drawing/2014/main" id="{78BBBD73-2297-4C92-8A15-8B919DB0B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4587963" y="3914579"/>
            <a:ext cx="271765" cy="26089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89F83396-318B-4A36-AF33-A9D13A466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67" b="63148" l="2344" r="11771">
                        <a14:foregroundMark x1="6927" y1="46759" x2="6927" y2="46759"/>
                        <a14:foregroundMark x1="6719" y1="63148" x2="6719" y2="63148"/>
                        <a14:foregroundMark x1="2500" y1="54537" x2="2500" y2="54537"/>
                      </a14:backgroundRemoval>
                    </a14:imgEffect>
                  </a14:imgLayer>
                </a14:imgProps>
              </a:ext>
            </a:extLst>
          </a:blip>
          <a:srcRect l="1176" t="45801" r="87012" b="35999"/>
          <a:stretch/>
        </p:blipFill>
        <p:spPr>
          <a:xfrm>
            <a:off x="4578678" y="4694532"/>
            <a:ext cx="290334" cy="25162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B5CF09C-7393-43DB-9977-8CB4DC3844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4587963" y="4293323"/>
            <a:ext cx="271765" cy="2807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A35A79-AFD8-4BE6-893C-7F3234D236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4792" y1="59537" x2="54792" y2="59537"/>
                        <a14:foregroundMark x1="55313" y1="59352" x2="55313" y2="59352"/>
                        <a14:foregroundMark x1="52292" y1="61296" x2="52292" y2="61296"/>
                        <a14:backgroundMark x1="61198" y1="38796" x2="61198" y2="38796"/>
                        <a14:backgroundMark x1="61198" y1="38796" x2="52031" y2="33426"/>
                        <a14:backgroundMark x1="52031" y1="33426" x2="52083" y2="33426"/>
                        <a14:backgroundMark x1="67813" y1="41389" x2="60156" y2="68056"/>
                        <a14:backgroundMark x1="60156" y1="68056" x2="53385" y2="73148"/>
                        <a14:backgroundMark x1="53385" y1="73148" x2="48281" y2="64352"/>
                        <a14:backgroundMark x1="48281" y1="64352" x2="34010" y2="57778"/>
                        <a14:backgroundMark x1="34010" y1="57778" x2="26979" y2="58611"/>
                        <a14:backgroundMark x1="26979" y1="58611" x2="24583" y2="69907"/>
                        <a14:backgroundMark x1="24583" y1="69907" x2="32656" y2="78889"/>
                        <a14:backgroundMark x1="32656" y1="78889" x2="60521" y2="80463"/>
                        <a14:backgroundMark x1="60521" y1="80463" x2="74375" y2="75556"/>
                        <a14:backgroundMark x1="74375" y1="75556" x2="78594" y2="57500"/>
                        <a14:backgroundMark x1="78594" y1="57500" x2="74479" y2="48611"/>
                        <a14:backgroundMark x1="74479" y1="48611" x2="66667" y2="51111"/>
                        <a14:backgroundMark x1="66667" y1="51111" x2="65938" y2="52593"/>
                        <a14:backgroundMark x1="56073" y1="59537" x2="62813" y2="48519"/>
                        <a14:backgroundMark x1="55677" y1="60185" x2="56073" y2="59537"/>
                        <a14:backgroundMark x1="62813" y1="48519" x2="55885" y2="38241"/>
                        <a14:backgroundMark x1="55885" y1="38241" x2="37813" y2="29907"/>
                        <a14:backgroundMark x1="37813" y1="29907" x2="44427" y2="22685"/>
                        <a14:backgroundMark x1="44427" y1="22685" x2="69375" y2="23241"/>
                        <a14:backgroundMark x1="69375" y1="23241" x2="74948" y2="32593"/>
                        <a14:backgroundMark x1="74948" y1="32593" x2="75938" y2="47870"/>
                        <a14:backgroundMark x1="75938" y1="47870" x2="58125" y2="59167"/>
                        <a14:backgroundMark x1="58125" y1="59167" x2="58073" y2="59167"/>
                        <a14:backgroundMark x1="29323" y1="28796" x2="26823" y2="58056"/>
                        <a14:backgroundMark x1="26823" y1="58056" x2="26927" y2="21111"/>
                        <a14:backgroundMark x1="26927" y1="21111" x2="29427" y2="28426"/>
                        <a14:backgroundMark x1="58333" y1="51481" x2="58177" y2="52222"/>
                        <a14:backgroundMark x1="56094" y1="56204" x2="56510" y2="55926"/>
                        <a14:backgroundMark x1="56094" y1="53981" x2="56094" y2="53981"/>
                        <a14:backgroundMark x1="55260" y1="53519" x2="55260" y2="53519"/>
                        <a14:backgroundMark x1="55469" y1="51944" x2="55469" y2="51944"/>
                        <a14:backgroundMark x1="55729" y1="50000" x2="55729" y2="50000"/>
                        <a14:backgroundMark x1="49427" y1="59444" x2="49427" y2="59444"/>
                        <a14:backgroundMark x1="48646" y1="58241" x2="48646" y2="58241"/>
                        <a14:backgroundMark x1="47448" y1="57130" x2="47448" y2="57130"/>
                        <a14:backgroundMark x1="45729" y1="56852" x2="45729" y2="56852"/>
                      </a14:backgroundRemoval>
                    </a14:imgEffect>
                  </a14:imgLayer>
                </a14:imgProps>
              </a:ext>
            </a:extLst>
          </a:blip>
          <a:srcRect l="26375" t="27600" r="39762" b="34600"/>
          <a:stretch/>
        </p:blipFill>
        <p:spPr>
          <a:xfrm rot="15569402">
            <a:off x="-366187" y="3489399"/>
            <a:ext cx="4555949" cy="2808312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33DB3AAE-B2B6-4E58-9500-F915AB8D20F5}"/>
              </a:ext>
            </a:extLst>
          </p:cNvPr>
          <p:cNvSpPr txBox="1"/>
          <p:nvPr/>
        </p:nvSpPr>
        <p:spPr>
          <a:xfrm>
            <a:off x="4500345" y="5904037"/>
            <a:ext cx="5286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1/5 of drawing green or yellow… </a:t>
            </a:r>
          </a:p>
          <a:p>
            <a:r>
              <a:rPr lang="en-CA" sz="2000" dirty="0"/>
              <a:t>		 	at the </a:t>
            </a:r>
            <a:r>
              <a:rPr lang="en-CA" sz="2000" dirty="0" err="1"/>
              <a:t>begining</a:t>
            </a:r>
            <a:r>
              <a:rPr lang="en-CA" sz="2000" dirty="0"/>
              <a:t>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82387D3-BD55-49F4-8F89-D4AB9ED8F736}"/>
              </a:ext>
            </a:extLst>
          </p:cNvPr>
          <p:cNvSpPr txBox="1"/>
          <p:nvPr/>
        </p:nvSpPr>
        <p:spPr>
          <a:xfrm>
            <a:off x="4468989" y="5032267"/>
            <a:ext cx="453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green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+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yellow</a:t>
            </a:r>
            <a:r>
              <a:rPr lang="en-CA" sz="2000" dirty="0"/>
              <a:t> 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+ </a:t>
            </a:r>
            <a:r>
              <a:rPr lang="en-CA" sz="2000" i="1" dirty="0" err="1"/>
              <a:t>N</a:t>
            </a:r>
            <a:r>
              <a:rPr lang="en-CA" sz="2000" i="1" baseline="-25000" dirty="0" err="1"/>
              <a:t>black</a:t>
            </a:r>
            <a:endParaRPr lang="fr-CA" sz="1000" i="1" baseline="-250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832E70E-07F2-469A-A5C6-0BD5B7A7319F}"/>
              </a:ext>
            </a:extLst>
          </p:cNvPr>
          <p:cNvSpPr txBox="1"/>
          <p:nvPr/>
        </p:nvSpPr>
        <p:spPr>
          <a:xfrm>
            <a:off x="4481646" y="5465214"/>
            <a:ext cx="4535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(1)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</a:t>
            </a:r>
            <a:r>
              <a:rPr lang="en-CA" sz="2000" dirty="0"/>
              <a:t>100 = 10 + 10 + 70</a:t>
            </a:r>
            <a:endParaRPr lang="fr-CA" sz="1000" baseline="-250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5E870A8-3938-4104-B021-CFE156B77C21}"/>
              </a:ext>
            </a:extLst>
          </p:cNvPr>
          <p:cNvSpPr txBox="1"/>
          <p:nvPr/>
        </p:nvSpPr>
        <p:spPr>
          <a:xfrm>
            <a:off x="295353" y="20974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Example of forager experiencing diminishing return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82EA993-4937-4C0A-A52A-A279C4A9BD09}"/>
              </a:ext>
            </a:extLst>
          </p:cNvPr>
          <p:cNvSpPr txBox="1"/>
          <p:nvPr/>
        </p:nvSpPr>
        <p:spPr>
          <a:xfrm>
            <a:off x="3491880" y="118253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Yellow: 9/99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4BB63AE-BB79-443A-B187-505BE2ED22F1}"/>
              </a:ext>
            </a:extLst>
          </p:cNvPr>
          <p:cNvSpPr txBox="1"/>
          <p:nvPr/>
        </p:nvSpPr>
        <p:spPr>
          <a:xfrm>
            <a:off x="5220072" y="19105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Green: 9/98</a:t>
            </a:r>
          </a:p>
        </p:txBody>
      </p:sp>
    </p:spTree>
    <p:extLst>
      <p:ext uri="{BB962C8B-B14F-4D97-AF65-F5344CB8AC3E}">
        <p14:creationId xmlns:p14="http://schemas.microsoft.com/office/powerpoint/2010/main" val="242365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-0.02535 0.5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6788 0.4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24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7 L 0.04323 0.4145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3924 -0.30532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03924 -0.30532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462 L 0.03316 -0.2655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16 -0.26551 L 0.28316 -0.26551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3924 -0.30532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2 L 0.0066 0.1217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03923 -0.30532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3 -0.30532 L 0.0066 0.1217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07407E-6 L 0.03924 -0.30533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24 -0.30533 L 0.0066 0.12176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7 0.00463 L 0.03316 -0.2655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16 -0.26551 L 0.32952 -0.31828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09" y="-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E5538A18-B836-49B4-8D66-994CC2EC1265}"/>
              </a:ext>
            </a:extLst>
          </p:cNvPr>
          <p:cNvSpPr/>
          <p:nvPr/>
        </p:nvSpPr>
        <p:spPr>
          <a:xfrm>
            <a:off x="3500519" y="3386118"/>
            <a:ext cx="5391961" cy="177107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09F15A70-6EB6-477C-AF5C-3C0B2E81B183}"/>
              </a:ext>
            </a:extLst>
          </p:cNvPr>
          <p:cNvSpPr/>
          <p:nvPr/>
        </p:nvSpPr>
        <p:spPr>
          <a:xfrm>
            <a:off x="2905008" y="2212265"/>
            <a:ext cx="6059480" cy="930860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229ED757-E9E4-4A50-A12D-6E89502B08F2}"/>
              </a:ext>
            </a:extLst>
          </p:cNvPr>
          <p:cNvSpPr/>
          <p:nvPr/>
        </p:nvSpPr>
        <p:spPr>
          <a:xfrm>
            <a:off x="167866" y="2422496"/>
            <a:ext cx="2531926" cy="574937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0A56A476-992F-468A-BF3E-0B053ADED8A5}"/>
              </a:ext>
            </a:extLst>
          </p:cNvPr>
          <p:cNvSpPr/>
          <p:nvPr/>
        </p:nvSpPr>
        <p:spPr>
          <a:xfrm>
            <a:off x="137743" y="1379529"/>
            <a:ext cx="2570959" cy="57493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1359929-A1EB-42A1-A354-085A31371B6F}"/>
              </a:ext>
            </a:extLst>
          </p:cNvPr>
          <p:cNvSpPr/>
          <p:nvPr/>
        </p:nvSpPr>
        <p:spPr>
          <a:xfrm>
            <a:off x="2899298" y="1197233"/>
            <a:ext cx="6065190" cy="93086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BB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2351C440-B155-4FB0-81A0-CE627CFE9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917" y="1197233"/>
            <a:ext cx="23042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b="0" dirty="0"/>
              <a:t>(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dirty="0">
                <a:sym typeface="Symbol"/>
              </a:rPr>
              <a:t>)/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0CBA5912-B91E-4578-96EC-3B7857A83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007" y="1682668"/>
            <a:ext cx="41764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0F9D35-4194-46FB-9494-CBA24E6DF9E0}"/>
              </a:ext>
            </a:extLst>
          </p:cNvPr>
          <p:cNvSpPr txBox="1"/>
          <p:nvPr/>
        </p:nvSpPr>
        <p:spPr>
          <a:xfrm>
            <a:off x="2917475" y="1418725"/>
            <a:ext cx="189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)</a:t>
            </a:r>
            <a:r>
              <a:rPr lang="fr-CA" sz="2000" b="0" i="1" dirty="0">
                <a:sym typeface="Symbol"/>
              </a:rPr>
              <a:t> </a:t>
            </a:r>
            <a:r>
              <a:rPr lang="fr-CA" sz="2000" b="0" dirty="0">
                <a:sym typeface="Symbol"/>
              </a:rPr>
              <a:t>= 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– </a:t>
            </a:r>
            <a:endParaRPr lang="fr-CA" sz="1000" i="1" baseline="-25000" dirty="0"/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65F4A363-DF98-4D26-9055-4A7AC1630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7837" y="1638716"/>
            <a:ext cx="41226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66932D70-98E1-4C82-8A55-49CBE1EB7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5309" y="3861048"/>
            <a:ext cx="4039611" cy="40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i="1" dirty="0">
                <a:sym typeface="Symbol"/>
              </a:rPr>
              <a:t>e</a:t>
            </a:r>
            <a:r>
              <a:rPr lang="fr-CA" sz="2000" b="0" i="1" baseline="-25000" dirty="0">
                <a:sym typeface="Symbol"/>
              </a:rPr>
              <a:t>1</a:t>
            </a:r>
            <a:r>
              <a:rPr lang="fr-CA" sz="2000" b="0" i="1" dirty="0">
                <a:sym typeface="Symbol"/>
              </a:rPr>
              <a:t> + 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i="1" dirty="0">
                <a:sym typeface="Symbol"/>
              </a:rPr>
              <a:t>e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dirty="0">
                <a:sym typeface="Symbol"/>
              </a:rPr>
              <a:t>] / 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6AE84-1865-4A2D-A0E5-604336C78FA5}"/>
              </a:ext>
            </a:extLst>
          </p:cNvPr>
          <p:cNvSpPr txBox="1"/>
          <p:nvPr/>
        </p:nvSpPr>
        <p:spPr>
          <a:xfrm>
            <a:off x="3894768" y="4062994"/>
            <a:ext cx="888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E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 =</a:t>
            </a:r>
            <a:endParaRPr lang="fr-CA" sz="1000" baseline="-25000" dirty="0"/>
          </a:p>
        </p:txBody>
      </p:sp>
      <p:sp>
        <p:nvSpPr>
          <p:cNvPr id="19" name="Line 13">
            <a:extLst>
              <a:ext uri="{FF2B5EF4-FFF2-40B4-BE49-F238E27FC236}">
                <a16:creationId xmlns:a16="http://schemas.microsoft.com/office/drawing/2014/main" id="{172F2D1A-EEC8-4F80-9B88-165D731AD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88" y="4259425"/>
            <a:ext cx="399583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D308BEA-6963-42CC-8451-AF65CDD92841}"/>
              </a:ext>
            </a:extLst>
          </p:cNvPr>
          <p:cNvSpPr txBox="1"/>
          <p:nvPr/>
        </p:nvSpPr>
        <p:spPr>
          <a:xfrm>
            <a:off x="325995" y="5336048"/>
            <a:ext cx="88263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ym typeface="Symbol" panose="05050102010706020507" pitchFamily="18" charset="2"/>
              </a:rPr>
              <a:t> </a:t>
            </a:r>
            <a:r>
              <a:rPr lang="fr-CA" dirty="0">
                <a:sym typeface="Symbol"/>
              </a:rPr>
              <a:t>: </a:t>
            </a:r>
            <a:r>
              <a:rPr lang="fr-CA" dirty="0" err="1">
                <a:sym typeface="Symbol"/>
              </a:rPr>
              <a:t>Encounter</a:t>
            </a:r>
            <a:r>
              <a:rPr lang="fr-CA" dirty="0">
                <a:sym typeface="Symbol"/>
              </a:rPr>
              <a:t> rate, i.e., </a:t>
            </a:r>
            <a:r>
              <a:rPr lang="fr-CA" dirty="0" err="1">
                <a:sym typeface="Symbol"/>
              </a:rPr>
              <a:t>number</a:t>
            </a:r>
            <a:r>
              <a:rPr lang="fr-CA" dirty="0">
                <a:sym typeface="Symbol"/>
              </a:rPr>
              <a:t> of </a:t>
            </a:r>
            <a:r>
              <a:rPr lang="fr-CA" dirty="0" err="1">
                <a:sym typeface="Symbol"/>
              </a:rPr>
              <a:t>marbles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that</a:t>
            </a:r>
            <a:r>
              <a:rPr lang="fr-CA" dirty="0">
                <a:sym typeface="Symbol"/>
              </a:rPr>
              <a:t> can </a:t>
            </a:r>
            <a:r>
              <a:rPr lang="fr-CA" dirty="0" err="1">
                <a:sym typeface="Symbol"/>
              </a:rPr>
              <a:t>be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drawn</a:t>
            </a:r>
            <a:r>
              <a:rPr lang="fr-CA" dirty="0">
                <a:sym typeface="Symbol"/>
              </a:rPr>
              <a:t> / min, </a:t>
            </a:r>
            <a:r>
              <a:rPr lang="fr-CA" dirty="0" err="1">
                <a:sym typeface="Symbol"/>
              </a:rPr>
              <a:t>excluding</a:t>
            </a:r>
            <a:r>
              <a:rPr lang="fr-CA" dirty="0">
                <a:sym typeface="Symbol"/>
              </a:rPr>
              <a:t> handling time</a:t>
            </a:r>
            <a:endParaRPr lang="fr-CA" dirty="0"/>
          </a:p>
          <a:p>
            <a:r>
              <a:rPr lang="fr-CA" sz="1800" b="0" i="1" dirty="0">
                <a:sym typeface="Symbol"/>
              </a:rPr>
              <a:t>N</a:t>
            </a:r>
            <a:r>
              <a:rPr lang="fr-CA" sz="1800" b="0" i="1" baseline="-25000" dirty="0">
                <a:sym typeface="Symbol"/>
              </a:rPr>
              <a:t>i</a:t>
            </a:r>
            <a:r>
              <a:rPr lang="fr-CA" sz="1800" b="0" dirty="0">
                <a:sym typeface="Symbol"/>
              </a:rPr>
              <a:t>(</a:t>
            </a:r>
            <a:r>
              <a:rPr lang="fr-CA" sz="1800" b="0" i="1" dirty="0">
                <a:sym typeface="Symbol"/>
              </a:rPr>
              <a:t>t</a:t>
            </a:r>
            <a:r>
              <a:rPr lang="fr-CA" sz="1800" b="0" dirty="0">
                <a:sym typeface="Symbol"/>
              </a:rPr>
              <a:t>) </a:t>
            </a:r>
            <a:r>
              <a:rPr lang="fr-CA" sz="1800" dirty="0">
                <a:sym typeface="Symbol"/>
              </a:rPr>
              <a:t>/</a:t>
            </a:r>
            <a:r>
              <a:rPr lang="fr-CA" sz="1800" i="1" dirty="0">
                <a:sym typeface="Symbol"/>
              </a:rPr>
              <a:t>N</a:t>
            </a:r>
            <a:r>
              <a:rPr lang="fr-CA" sz="1800" b="0" dirty="0">
                <a:sym typeface="Symbol"/>
              </a:rPr>
              <a:t>(</a:t>
            </a:r>
            <a:r>
              <a:rPr lang="fr-CA" sz="1800" b="0" i="1" dirty="0">
                <a:sym typeface="Symbol"/>
              </a:rPr>
              <a:t>t</a:t>
            </a:r>
            <a:r>
              <a:rPr lang="fr-CA" sz="1800" b="0" dirty="0">
                <a:sym typeface="Symbol"/>
              </a:rPr>
              <a:t>)</a:t>
            </a:r>
            <a:r>
              <a:rPr lang="fr-CA" b="0" dirty="0">
                <a:sym typeface="Symbol"/>
              </a:rPr>
              <a:t>:</a:t>
            </a:r>
            <a:r>
              <a:rPr lang="fr-CA" sz="1800" dirty="0">
                <a:sym typeface="Symbol"/>
              </a:rPr>
              <a:t> Relative </a:t>
            </a:r>
            <a:r>
              <a:rPr lang="fr-CA" sz="1800" dirty="0" err="1">
                <a:sym typeface="Symbol"/>
              </a:rPr>
              <a:t>probability</a:t>
            </a:r>
            <a:r>
              <a:rPr lang="fr-CA" sz="1800" dirty="0">
                <a:sym typeface="Symbol"/>
              </a:rPr>
              <a:t> of </a:t>
            </a:r>
            <a:r>
              <a:rPr lang="fr-CA" sz="1800" dirty="0" err="1">
                <a:sym typeface="Symbol"/>
              </a:rPr>
              <a:t>encounter</a:t>
            </a:r>
            <a:r>
              <a:rPr lang="fr-CA" sz="1800" dirty="0">
                <a:sym typeface="Symbol"/>
              </a:rPr>
              <a:t> </a:t>
            </a:r>
            <a:r>
              <a:rPr lang="fr-CA" sz="1800" dirty="0" err="1">
                <a:sym typeface="Symbol"/>
              </a:rPr>
              <a:t>with</a:t>
            </a:r>
            <a:r>
              <a:rPr lang="fr-CA" sz="1800" dirty="0">
                <a:sym typeface="Symbol"/>
              </a:rPr>
              <a:t> a </a:t>
            </a:r>
            <a:r>
              <a:rPr lang="fr-CA" sz="1800" dirty="0" err="1">
                <a:sym typeface="Symbol"/>
              </a:rPr>
              <a:t>marble</a:t>
            </a:r>
            <a:r>
              <a:rPr lang="fr-CA" sz="1800" dirty="0">
                <a:sym typeface="Symbol"/>
              </a:rPr>
              <a:t> of type </a:t>
            </a:r>
            <a:r>
              <a:rPr lang="fr-CA" sz="1800" i="1" dirty="0">
                <a:sym typeface="Symbol"/>
              </a:rPr>
              <a:t>i </a:t>
            </a:r>
            <a:r>
              <a:rPr lang="fr-CA" sz="1800" dirty="0">
                <a:sym typeface="Symbol"/>
              </a:rPr>
              <a:t>item</a:t>
            </a:r>
          </a:p>
          <a:p>
            <a:r>
              <a:rPr lang="fr-CA" i="1" dirty="0">
                <a:sym typeface="Symbol"/>
              </a:rPr>
              <a:t>p</a:t>
            </a:r>
            <a:r>
              <a:rPr lang="fr-CA" i="1" baseline="-25000" dirty="0">
                <a:sym typeface="Symbol"/>
              </a:rPr>
              <a:t>i</a:t>
            </a:r>
            <a:r>
              <a:rPr lang="fr-CA" dirty="0">
                <a:sym typeface="Symbol"/>
              </a:rPr>
              <a:t>: </a:t>
            </a:r>
            <a:r>
              <a:rPr lang="fr-CA" dirty="0" err="1">
                <a:sym typeface="Symbol"/>
              </a:rPr>
              <a:t>Dichotomic</a:t>
            </a:r>
            <a:r>
              <a:rPr lang="fr-CA" dirty="0">
                <a:sym typeface="Symbol"/>
              </a:rPr>
              <a:t> variable </a:t>
            </a:r>
            <a:r>
              <a:rPr lang="fr-CA" dirty="0" err="1">
                <a:sym typeface="Symbol"/>
              </a:rPr>
              <a:t>indicating</a:t>
            </a:r>
            <a:r>
              <a:rPr lang="fr-CA" dirty="0">
                <a:sym typeface="Symbol"/>
              </a:rPr>
              <a:t> if type </a:t>
            </a:r>
            <a:r>
              <a:rPr lang="fr-CA" i="1" dirty="0">
                <a:sym typeface="Symbol"/>
              </a:rPr>
              <a:t>i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marble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is</a:t>
            </a:r>
            <a:r>
              <a:rPr lang="fr-CA" dirty="0">
                <a:sym typeface="Symbol"/>
              </a:rPr>
              <a:t> </a:t>
            </a:r>
            <a:r>
              <a:rPr lang="fr-CA" dirty="0" err="1">
                <a:sym typeface="Symbol"/>
              </a:rPr>
              <a:t>used</a:t>
            </a:r>
            <a:r>
              <a:rPr lang="fr-CA" dirty="0">
                <a:sym typeface="Symbol"/>
              </a:rPr>
              <a:t> (1) or not (0)</a:t>
            </a:r>
          </a:p>
          <a:p>
            <a:r>
              <a:rPr lang="fr-CA" i="1" dirty="0" err="1">
                <a:sym typeface="Symbol"/>
              </a:rPr>
              <a:t>e</a:t>
            </a:r>
            <a:r>
              <a:rPr lang="fr-CA" i="1" baseline="-25000" dirty="0" err="1">
                <a:sym typeface="Symbol"/>
              </a:rPr>
              <a:t>i</a:t>
            </a:r>
            <a:r>
              <a:rPr lang="fr-CA" dirty="0">
                <a:sym typeface="Symbol"/>
              </a:rPr>
              <a:t>: </a:t>
            </a:r>
            <a:r>
              <a:rPr lang="fr-CA" dirty="0" err="1">
                <a:sym typeface="Symbol"/>
              </a:rPr>
              <a:t>Number</a:t>
            </a:r>
            <a:r>
              <a:rPr lang="fr-CA" dirty="0">
                <a:sym typeface="Symbol"/>
              </a:rPr>
              <a:t> of points </a:t>
            </a:r>
            <a:r>
              <a:rPr lang="fr-CA" dirty="0" err="1">
                <a:sym typeface="Symbol"/>
              </a:rPr>
              <a:t>gained</a:t>
            </a:r>
            <a:endParaRPr lang="fr-CA" dirty="0">
              <a:sym typeface="Symbol"/>
            </a:endParaRPr>
          </a:p>
          <a:p>
            <a:r>
              <a:rPr lang="fr-CA" i="1" dirty="0">
                <a:sym typeface="Symbol"/>
              </a:rPr>
              <a:t>h</a:t>
            </a:r>
            <a:r>
              <a:rPr lang="fr-CA" sz="1800" i="1" baseline="-25000" dirty="0">
                <a:sym typeface="Symbol"/>
              </a:rPr>
              <a:t>i</a:t>
            </a:r>
            <a:r>
              <a:rPr lang="fr-CA" sz="1800" dirty="0">
                <a:sym typeface="Symbol"/>
              </a:rPr>
              <a:t>: </a:t>
            </a:r>
            <a:r>
              <a:rPr lang="fr-CA" sz="1800" dirty="0" err="1">
                <a:sym typeface="Symbol"/>
              </a:rPr>
              <a:t>Handing</a:t>
            </a:r>
            <a:r>
              <a:rPr lang="fr-CA" sz="1800" dirty="0">
                <a:sym typeface="Symbol"/>
              </a:rPr>
              <a:t> time (min)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92260AA-54A9-4969-8EA0-4FB5E7466C4B}"/>
              </a:ext>
            </a:extLst>
          </p:cNvPr>
          <p:cNvSpPr txBox="1"/>
          <p:nvPr/>
        </p:nvSpPr>
        <p:spPr>
          <a:xfrm>
            <a:off x="116414" y="1428568"/>
            <a:ext cx="321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=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 </a:t>
            </a:r>
            <a:r>
              <a:rPr lang="en-CA" sz="2000" dirty="0"/>
              <a:t>-1) – </a:t>
            </a:r>
            <a:r>
              <a:rPr lang="en-CA" sz="2000" i="1" dirty="0"/>
              <a:t>I</a:t>
            </a:r>
            <a:r>
              <a:rPr lang="en-CA" sz="2000" baseline="-25000" dirty="0"/>
              <a:t>1</a:t>
            </a:r>
            <a:r>
              <a:rPr lang="en-CA" sz="2000" dirty="0"/>
              <a:t>(t-1)</a:t>
            </a:r>
            <a:endParaRPr lang="fr-CA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00FDCFD-529C-4F51-9A77-D1FE057AC0A0}"/>
                  </a:ext>
                </a:extLst>
              </p:cNvPr>
              <p:cNvSpPr txBox="1"/>
              <p:nvPr/>
            </p:nvSpPr>
            <p:spPr>
              <a:xfrm>
                <a:off x="3894390" y="4681197"/>
                <a:ext cx="2210351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000" b="0" i="1" dirty="0">
                    <a:latin typeface="+mj-lt"/>
                  </a:rPr>
                  <a:t>g</a:t>
                </a:r>
                <a14:m>
                  <m:oMath xmlns:m="http://schemas.openxmlformats.org/officeDocument/2006/math"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2000" b="0" i="1" dirty="0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ctrlPr>
                          <a:rPr lang="en-CA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CA" sz="1000" i="1" baseline="-25000" dirty="0"/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B00FDCFD-529C-4F51-9A77-D1FE057AC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390" y="4681197"/>
                <a:ext cx="2210351" cy="400109"/>
              </a:xfrm>
              <a:prstGeom prst="rect">
                <a:avLst/>
              </a:prstGeom>
              <a:blipFill>
                <a:blip r:embed="rId2"/>
                <a:stretch>
                  <a:fillRect l="-3039" t="-122727" b="-18181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12">
            <a:extLst>
              <a:ext uri="{FF2B5EF4-FFF2-40B4-BE49-F238E27FC236}">
                <a16:creationId xmlns:a16="http://schemas.microsoft.com/office/drawing/2014/main" id="{E0CCA18B-F90C-4DA8-8CB6-7D4EF5F1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231" y="4249706"/>
            <a:ext cx="43352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</a:t>
            </a:r>
            <a:r>
              <a:rPr lang="fr-CA" sz="2000" i="1" dirty="0">
                <a:sym typeface="Symbol" panose="05050102010706020507" pitchFamily="18" charset="2"/>
              </a:rPr>
              <a:t> 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 / 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E50B6C32-34A8-491F-BEC6-784034C5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626" y="2183896"/>
            <a:ext cx="23042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i="1" dirty="0"/>
              <a:t>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b="0" dirty="0"/>
              <a:t>(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b="0" i="1" dirty="0">
                <a:sym typeface="Symbol"/>
              </a:rPr>
              <a:t>p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dirty="0">
                <a:sym typeface="Symbol"/>
              </a:rPr>
              <a:t>)/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i="1" baseline="-25000" dirty="0"/>
          </a:p>
        </p:txBody>
      </p:sp>
      <p:sp>
        <p:nvSpPr>
          <p:cNvPr id="31" name="Text Box 12">
            <a:extLst>
              <a:ext uri="{FF2B5EF4-FFF2-40B4-BE49-F238E27FC236}">
                <a16:creationId xmlns:a16="http://schemas.microsoft.com/office/drawing/2014/main" id="{490F2308-4254-4D29-AB01-5D9E8146B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1716" y="2669331"/>
            <a:ext cx="41764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fr-CA" sz="2000" b="0" dirty="0"/>
              <a:t>1 + </a:t>
            </a:r>
            <a:r>
              <a:rPr lang="fr-CA" sz="2000" i="1" dirty="0">
                <a:sym typeface="Symbol" panose="05050102010706020507" pitchFamily="18" charset="2"/>
              </a:rPr>
              <a:t></a:t>
            </a:r>
            <a:r>
              <a:rPr lang="fr-CA" sz="2000" dirty="0"/>
              <a:t>[</a:t>
            </a:r>
            <a:r>
              <a:rPr lang="fr-CA" sz="2000" i="1" dirty="0">
                <a:sym typeface="Symbol"/>
              </a:rPr>
              <a:t>N</a:t>
            </a:r>
            <a:r>
              <a:rPr lang="fr-CA" sz="2000" i="1" baseline="-25000" dirty="0">
                <a:sym typeface="Symbol"/>
              </a:rPr>
              <a:t>1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1</a:t>
            </a:r>
            <a:r>
              <a:rPr lang="en-CA" sz="2000" i="1" dirty="0"/>
              <a:t>p</a:t>
            </a:r>
            <a:r>
              <a:rPr lang="en-CA" sz="2000" i="1" baseline="-25000" dirty="0"/>
              <a:t>1</a:t>
            </a:r>
            <a:r>
              <a:rPr lang="en-CA" sz="2000" i="1" dirty="0"/>
              <a:t> +</a:t>
            </a:r>
            <a:r>
              <a:rPr lang="fr-CA" sz="2000" i="1" dirty="0">
                <a:sym typeface="Symbol"/>
              </a:rPr>
              <a:t> N</a:t>
            </a:r>
            <a:r>
              <a:rPr lang="fr-CA" sz="200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</a:t>
            </a:r>
            <a:r>
              <a:rPr lang="fr-CA" sz="2000" i="1" dirty="0"/>
              <a:t>h</a:t>
            </a:r>
            <a:r>
              <a:rPr lang="en-CA" sz="2000" i="1" baseline="-25000" dirty="0"/>
              <a:t>2</a:t>
            </a:r>
            <a:r>
              <a:rPr lang="en-CA" sz="2000" i="1" dirty="0"/>
              <a:t>p</a:t>
            </a:r>
            <a:r>
              <a:rPr lang="en-CA" sz="2000" i="1" baseline="-25000" dirty="0"/>
              <a:t>2</a:t>
            </a:r>
            <a:r>
              <a:rPr lang="en-CA" sz="2000" dirty="0"/>
              <a:t>]</a:t>
            </a:r>
            <a:r>
              <a:rPr lang="fr-CA" sz="2000" dirty="0">
                <a:sym typeface="Symbol"/>
              </a:rPr>
              <a:t>/</a:t>
            </a:r>
            <a:r>
              <a:rPr lang="fr-CA" sz="2000" i="1" dirty="0">
                <a:sym typeface="Symbol"/>
              </a:rPr>
              <a:t>N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</a:t>
            </a:r>
            <a:endParaRPr lang="en-CA" sz="2000" b="0" baseline="-250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A779915-3DE9-481E-9D7A-A8DD520C2B5A}"/>
              </a:ext>
            </a:extLst>
          </p:cNvPr>
          <p:cNvSpPr txBox="1"/>
          <p:nvPr/>
        </p:nvSpPr>
        <p:spPr>
          <a:xfrm>
            <a:off x="2852717" y="2405388"/>
            <a:ext cx="1893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)</a:t>
            </a:r>
            <a:r>
              <a:rPr lang="fr-CA" sz="2000" b="0" i="1" dirty="0">
                <a:sym typeface="Symbol"/>
              </a:rPr>
              <a:t> </a:t>
            </a:r>
            <a:r>
              <a:rPr lang="fr-CA" sz="2000" b="0" dirty="0">
                <a:sym typeface="Symbol"/>
              </a:rPr>
              <a:t>= </a:t>
            </a:r>
            <a:r>
              <a:rPr lang="fr-CA" sz="2000" b="0" i="1" dirty="0">
                <a:sym typeface="Symbol"/>
              </a:rPr>
              <a:t>N</a:t>
            </a:r>
            <a:r>
              <a:rPr lang="fr-CA" sz="2000" b="0" i="1" baseline="-25000" dirty="0">
                <a:sym typeface="Symbol"/>
              </a:rPr>
              <a:t>2</a:t>
            </a:r>
            <a:r>
              <a:rPr lang="fr-CA" sz="2000" b="0" dirty="0">
                <a:sym typeface="Symbol"/>
              </a:rPr>
              <a:t>(</a:t>
            </a:r>
            <a:r>
              <a:rPr lang="fr-CA" sz="2000" b="0" i="1" dirty="0">
                <a:sym typeface="Symbol"/>
              </a:rPr>
              <a:t>t</a:t>
            </a:r>
            <a:r>
              <a:rPr lang="fr-CA" sz="2000" b="0" dirty="0">
                <a:sym typeface="Symbol"/>
              </a:rPr>
              <a:t>-1) – </a:t>
            </a:r>
            <a:endParaRPr lang="fr-CA" sz="1000" i="1" baseline="-25000" dirty="0"/>
          </a:p>
        </p:txBody>
      </p:sp>
      <p:sp>
        <p:nvSpPr>
          <p:cNvPr id="43" name="Line 13">
            <a:extLst>
              <a:ext uri="{FF2B5EF4-FFF2-40B4-BE49-F238E27FC236}">
                <a16:creationId xmlns:a16="http://schemas.microsoft.com/office/drawing/2014/main" id="{D372BCA1-3B79-4B45-8C39-0F2BA358FD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5546" y="2625379"/>
            <a:ext cx="412263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CA" sz="100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631C77F-DA46-463F-BA43-2DAEC12F43B1}"/>
              </a:ext>
            </a:extLst>
          </p:cNvPr>
          <p:cNvSpPr txBox="1"/>
          <p:nvPr/>
        </p:nvSpPr>
        <p:spPr>
          <a:xfrm>
            <a:off x="128832" y="2463627"/>
            <a:ext cx="2570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 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= 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 </a:t>
            </a:r>
            <a:r>
              <a:rPr lang="en-CA" sz="2000" dirty="0"/>
              <a:t>-1) – </a:t>
            </a:r>
            <a:r>
              <a:rPr lang="en-CA" sz="2000" i="1" dirty="0"/>
              <a:t>I</a:t>
            </a:r>
            <a:r>
              <a:rPr lang="en-CA" sz="2000" i="1" baseline="-25000" dirty="0"/>
              <a:t>2</a:t>
            </a:r>
            <a:r>
              <a:rPr lang="en-CA" sz="2000" dirty="0"/>
              <a:t>(t-1)</a:t>
            </a:r>
            <a:endParaRPr lang="fr-CA" sz="10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26715FC-19EF-40AD-A126-7DF9CC117E7E}"/>
              </a:ext>
            </a:extLst>
          </p:cNvPr>
          <p:cNvSpPr txBox="1"/>
          <p:nvPr/>
        </p:nvSpPr>
        <p:spPr>
          <a:xfrm>
            <a:off x="3894390" y="3468048"/>
            <a:ext cx="453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/>
              <a:t>N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=</a:t>
            </a:r>
            <a:r>
              <a:rPr lang="en-CA" sz="2000" i="1" dirty="0"/>
              <a:t> N</a:t>
            </a:r>
            <a:r>
              <a:rPr lang="en-CA" sz="2000" i="1" baseline="-25000" dirty="0"/>
              <a:t>1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baseline="-25000" dirty="0"/>
              <a:t> </a:t>
            </a:r>
            <a:r>
              <a:rPr lang="en-CA" sz="2000" dirty="0"/>
              <a:t>+ </a:t>
            </a:r>
            <a:r>
              <a:rPr lang="en-CA" sz="2000" i="1" dirty="0"/>
              <a:t>N</a:t>
            </a:r>
            <a:r>
              <a:rPr lang="en-CA" sz="2000" i="1" baseline="-25000" dirty="0"/>
              <a:t>2</a:t>
            </a:r>
            <a:r>
              <a:rPr lang="en-CA" sz="2000" dirty="0"/>
              <a:t>(</a:t>
            </a:r>
            <a:r>
              <a:rPr lang="en-CA" sz="2000" i="1" dirty="0"/>
              <a:t>t</a:t>
            </a:r>
            <a:r>
              <a:rPr lang="en-CA" sz="2000" dirty="0"/>
              <a:t>)</a:t>
            </a:r>
            <a:r>
              <a:rPr lang="en-CA" sz="2000" i="1" dirty="0"/>
              <a:t> </a:t>
            </a:r>
            <a:r>
              <a:rPr lang="en-CA" sz="2000" dirty="0"/>
              <a:t>+ </a:t>
            </a:r>
            <a:r>
              <a:rPr lang="en-CA" sz="2000" i="1" dirty="0"/>
              <a:t>N</a:t>
            </a:r>
            <a:r>
              <a:rPr lang="en-CA" sz="2000" i="1" baseline="-25000" dirty="0"/>
              <a:t>Ø</a:t>
            </a:r>
            <a:endParaRPr lang="fr-CA" sz="1000" i="1" baseline="-25000" dirty="0"/>
          </a:p>
        </p:txBody>
      </p:sp>
      <p:sp>
        <p:nvSpPr>
          <p:cNvPr id="58" name="Rectangle 2">
            <a:extLst>
              <a:ext uri="{FF2B5EF4-FFF2-40B4-BE49-F238E27FC236}">
                <a16:creationId xmlns:a16="http://schemas.microsoft.com/office/drawing/2014/main" id="{F7E60B4D-4BA7-42BB-8C48-B5B4E4C436F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98319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6294F42-0587-447F-AB79-3785105080D6}"/>
              </a:ext>
            </a:extLst>
          </p:cNvPr>
          <p:cNvSpPr txBox="1"/>
          <p:nvPr/>
        </p:nvSpPr>
        <p:spPr>
          <a:xfrm>
            <a:off x="295353" y="209744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Example of forager experiencing diminishing return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C9E808-7797-499E-A747-83AEE7CDBA64}"/>
              </a:ext>
            </a:extLst>
          </p:cNvPr>
          <p:cNvGrpSpPr/>
          <p:nvPr/>
        </p:nvGrpSpPr>
        <p:grpSpPr>
          <a:xfrm>
            <a:off x="2549848" y="3317071"/>
            <a:ext cx="3246288" cy="1981150"/>
            <a:chOff x="5946170" y="3248050"/>
            <a:chExt cx="3104738" cy="1981150"/>
          </a:xfrm>
        </p:grpSpPr>
        <p:sp>
          <p:nvSpPr>
            <p:cNvPr id="35" name="Rectangle : coins arrondis 34">
              <a:extLst>
                <a:ext uri="{FF2B5EF4-FFF2-40B4-BE49-F238E27FC236}">
                  <a16:creationId xmlns:a16="http://schemas.microsoft.com/office/drawing/2014/main" id="{7D7F7AE9-8970-4E2E-A190-F51D6841AEAD}"/>
                </a:ext>
              </a:extLst>
            </p:cNvPr>
            <p:cNvSpPr/>
            <p:nvPr/>
          </p:nvSpPr>
          <p:spPr>
            <a:xfrm>
              <a:off x="5946170" y="3248050"/>
              <a:ext cx="3030698" cy="1981150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9BB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7DF08FF-4E4C-43F9-8A98-B66BEF8B449A}"/>
                </a:ext>
              </a:extLst>
            </p:cNvPr>
            <p:cNvGrpSpPr/>
            <p:nvPr/>
          </p:nvGrpSpPr>
          <p:grpSpPr>
            <a:xfrm>
              <a:off x="6028161" y="3574540"/>
              <a:ext cx="3022747" cy="1654660"/>
              <a:chOff x="6028161" y="3494558"/>
              <a:chExt cx="3022747" cy="1654660"/>
            </a:xfrm>
          </p:grpSpPr>
          <p:graphicFrame>
            <p:nvGraphicFramePr>
              <p:cNvPr id="27" name="Graphique 26">
                <a:extLst>
                  <a:ext uri="{FF2B5EF4-FFF2-40B4-BE49-F238E27FC236}">
                    <a16:creationId xmlns:a16="http://schemas.microsoft.com/office/drawing/2014/main" id="{24FBB73A-AF8F-43BB-B30C-1E2817B153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032288308"/>
                  </p:ext>
                </p:extLst>
              </p:nvPr>
            </p:nvGraphicFramePr>
            <p:xfrm>
              <a:off x="6393440" y="3494558"/>
              <a:ext cx="2657468" cy="147209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648A0A13-8959-42E7-906A-0E73AD59DD5E}"/>
                  </a:ext>
                </a:extLst>
              </p:cNvPr>
              <p:cNvSpPr txBox="1"/>
              <p:nvPr/>
            </p:nvSpPr>
            <p:spPr>
              <a:xfrm rot="16200000">
                <a:off x="5912374" y="3830781"/>
                <a:ext cx="5701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i="1" dirty="0"/>
                  <a:t>N</a:t>
                </a:r>
                <a:r>
                  <a:rPr lang="fr-CA" sz="1600" i="1" baseline="-25000" dirty="0"/>
                  <a:t>1</a:t>
                </a:r>
                <a:endParaRPr lang="fr-CA" sz="1600" dirty="0"/>
              </a:p>
            </p:txBody>
          </p:sp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2022BA78-1ECA-4892-94B7-184DAFC20806}"/>
                  </a:ext>
                </a:extLst>
              </p:cNvPr>
              <p:cNvSpPr txBox="1"/>
              <p:nvPr/>
            </p:nvSpPr>
            <p:spPr>
              <a:xfrm>
                <a:off x="7096285" y="4813579"/>
                <a:ext cx="1147195" cy="335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dirty="0"/>
                  <a:t>Time (min)</a:t>
                </a:r>
              </a:p>
            </p:txBody>
          </p:sp>
        </p:grp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B0AC04B9-2D8B-4FF1-876B-6B8E81C102CA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4677287"/>
              <a:ext cx="216023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34280347-BAE1-48D2-B21D-083364555E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0232" y="3501008"/>
              <a:ext cx="0" cy="11663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F100EB5D-A8D9-4370-A462-D4D1BADC3552}"/>
              </a:ext>
            </a:extLst>
          </p:cNvPr>
          <p:cNvSpPr txBox="1"/>
          <p:nvPr/>
        </p:nvSpPr>
        <p:spPr>
          <a:xfrm>
            <a:off x="3552584" y="3567656"/>
            <a:ext cx="1870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baseline="-25000" dirty="0"/>
              <a:t> </a:t>
            </a:r>
            <a:r>
              <a:rPr lang="fr-CA" sz="1800" dirty="0" err="1"/>
              <a:t>Assuming</a:t>
            </a:r>
            <a:r>
              <a:rPr lang="fr-CA" sz="1800" dirty="0"/>
              <a:t> </a:t>
            </a:r>
            <a:r>
              <a:rPr lang="fr-CA" sz="1800" i="1" dirty="0"/>
              <a:t>p</a:t>
            </a:r>
            <a:r>
              <a:rPr lang="fr-CA" sz="1800" i="1" baseline="-25000" dirty="0"/>
              <a:t>2</a:t>
            </a:r>
            <a:r>
              <a:rPr lang="fr-CA" sz="1800" i="1" dirty="0"/>
              <a:t> </a:t>
            </a:r>
            <a:r>
              <a:rPr lang="fr-CA" sz="1800" dirty="0"/>
              <a:t>= 0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B3D5C3E8-083A-4090-9E60-D890B46A3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315" b="72593" l="3385" r="21094">
                        <a14:foregroundMark x1="12969" y1="42315" x2="12969" y2="42315"/>
                        <a14:foregroundMark x1="3906" y1="56667" x2="3906" y2="56667"/>
                        <a14:foregroundMark x1="12604" y1="71296" x2="12604" y2="71296"/>
                        <a14:foregroundMark x1="12031" y1="72593" x2="12031" y2="72593"/>
                        <a14:foregroundMark x1="21094" y1="56667" x2="21094" y2="56667"/>
                        <a14:foregroundMark x1="3385" y1="58611" x2="3385" y2="58611"/>
                      </a14:backgroundRemoval>
                    </a14:imgEffect>
                  </a14:imgLayer>
                </a14:imgProps>
              </a:ext>
            </a:extLst>
          </a:blip>
          <a:srcRect l="2751" t="40200" r="77562" b="26200"/>
          <a:stretch/>
        </p:blipFill>
        <p:spPr>
          <a:xfrm>
            <a:off x="123770" y="1079874"/>
            <a:ext cx="285000" cy="273600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3B340996-6A5E-4811-9244-7AE49D7BEE9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r="133"/>
          <a:stretch/>
        </p:blipFill>
        <p:spPr>
          <a:xfrm>
            <a:off x="179512" y="2140139"/>
            <a:ext cx="271765" cy="280749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22D51EAE-CEE9-4882-9182-2A91E5619E03}"/>
              </a:ext>
            </a:extLst>
          </p:cNvPr>
          <p:cNvGrpSpPr/>
          <p:nvPr/>
        </p:nvGrpSpPr>
        <p:grpSpPr>
          <a:xfrm>
            <a:off x="107504" y="3140968"/>
            <a:ext cx="3249810" cy="2095232"/>
            <a:chOff x="-4333716" y="3065974"/>
            <a:chExt cx="3249810" cy="2235234"/>
          </a:xfrm>
        </p:grpSpPr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EF22012F-D275-402D-B6BB-9D6338367690}"/>
                </a:ext>
              </a:extLst>
            </p:cNvPr>
            <p:cNvSpPr/>
            <p:nvPr/>
          </p:nvSpPr>
          <p:spPr>
            <a:xfrm>
              <a:off x="-4333716" y="3209989"/>
              <a:ext cx="3212790" cy="209121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62481F53-5E97-4E41-8634-F36331795C43}"/>
                </a:ext>
              </a:extLst>
            </p:cNvPr>
            <p:cNvGrpSpPr/>
            <p:nvPr/>
          </p:nvGrpSpPr>
          <p:grpSpPr>
            <a:xfrm>
              <a:off x="-4314389" y="3065974"/>
              <a:ext cx="3085860" cy="2211722"/>
              <a:chOff x="-3721691" y="1537497"/>
              <a:chExt cx="3376506" cy="2962753"/>
            </a:xfrm>
          </p:grpSpPr>
          <p:graphicFrame>
            <p:nvGraphicFramePr>
              <p:cNvPr id="41" name="Graphique 40">
                <a:extLst>
                  <a:ext uri="{FF2B5EF4-FFF2-40B4-BE49-F238E27FC236}">
                    <a16:creationId xmlns:a16="http://schemas.microsoft.com/office/drawing/2014/main" id="{C408BAC5-53AE-42BD-993E-2D47CC7111B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6355736"/>
                  </p:ext>
                </p:extLst>
              </p:nvPr>
            </p:nvGraphicFramePr>
            <p:xfrm>
              <a:off x="-3249700" y="1868974"/>
              <a:ext cx="2904515" cy="22669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8FC5322D-5029-475C-9A70-BC4F6B396478}"/>
                  </a:ext>
                </a:extLst>
              </p:cNvPr>
              <p:cNvCxnSpPr/>
              <p:nvPr/>
            </p:nvCxnSpPr>
            <p:spPr>
              <a:xfrm>
                <a:off x="-2916832" y="3794976"/>
                <a:ext cx="2376264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789AEDD4-A887-4B13-ABBF-B8B68D8D7E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16832" y="2050821"/>
                <a:ext cx="0" cy="1744155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99861A8-F3AA-438D-8FD1-ED804CAE3210}"/>
                  </a:ext>
                </a:extLst>
              </p:cNvPr>
              <p:cNvSpPr txBox="1"/>
              <p:nvPr/>
            </p:nvSpPr>
            <p:spPr>
              <a:xfrm rot="16200000">
                <a:off x="-4622777" y="2438583"/>
                <a:ext cx="2307319" cy="505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2400" i="1" dirty="0"/>
                  <a:t>g </a:t>
                </a:r>
                <a:r>
                  <a:rPr lang="fr-CA" sz="2400" dirty="0"/>
                  <a:t>(points)</a:t>
                </a:r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7B7892A3-64F7-49BA-B1F1-E2214C063E16}"/>
                  </a:ext>
                </a:extLst>
              </p:cNvPr>
              <p:cNvSpPr txBox="1"/>
              <p:nvPr/>
            </p:nvSpPr>
            <p:spPr>
              <a:xfrm>
                <a:off x="-2431686" y="4023216"/>
                <a:ext cx="1543618" cy="477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1600" dirty="0"/>
                  <a:t>Time (min)</a:t>
                </a:r>
              </a:p>
            </p:txBody>
          </p:sp>
        </p:grp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3F79448-9449-460F-BBA1-C1CA50E2CFD5}"/>
                </a:ext>
              </a:extLst>
            </p:cNvPr>
            <p:cNvSpPr txBox="1"/>
            <p:nvPr/>
          </p:nvSpPr>
          <p:spPr>
            <a:xfrm>
              <a:off x="-2954283" y="4318956"/>
              <a:ext cx="18703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sz="1800" i="1" baseline="-25000" dirty="0"/>
                <a:t> </a:t>
              </a:r>
              <a:r>
                <a:rPr lang="fr-CA" sz="1800" dirty="0" err="1"/>
                <a:t>Assuming</a:t>
              </a:r>
              <a:r>
                <a:rPr lang="fr-CA" sz="1800" dirty="0"/>
                <a:t> </a:t>
              </a:r>
              <a:r>
                <a:rPr lang="fr-CA" sz="1800" i="1" dirty="0"/>
                <a:t>p</a:t>
              </a:r>
              <a:r>
                <a:rPr lang="fr-CA" sz="1800" i="1" baseline="-25000" dirty="0"/>
                <a:t>2</a:t>
              </a:r>
              <a:r>
                <a:rPr lang="fr-CA" sz="1800" i="1" dirty="0"/>
                <a:t> </a:t>
              </a:r>
              <a:r>
                <a:rPr lang="fr-CA" sz="1800" dirty="0"/>
                <a:t>= 0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79221FFE-960C-4C8C-B974-8FC8A101E7D9}"/>
              </a:ext>
            </a:extLst>
          </p:cNvPr>
          <p:cNvGrpSpPr/>
          <p:nvPr/>
        </p:nvGrpSpPr>
        <p:grpSpPr>
          <a:xfrm>
            <a:off x="4716016" y="3799076"/>
            <a:ext cx="1164251" cy="779065"/>
            <a:chOff x="-2772816" y="-571078"/>
            <a:chExt cx="1046323" cy="707886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517B3761-F306-4422-8274-F897F8B127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315" b="72593" l="3385" r="21094">
                          <a14:foregroundMark x1="12969" y1="42315" x2="12969" y2="42315"/>
                          <a14:foregroundMark x1="3906" y1="56667" x2="3906" y2="56667"/>
                          <a14:foregroundMark x1="12604" y1="71296" x2="12604" y2="71296"/>
                          <a14:foregroundMark x1="12031" y1="72593" x2="12031" y2="72593"/>
                          <a14:foregroundMark x1="21094" y1="56667" x2="21094" y2="56667"/>
                          <a14:foregroundMark x1="3385" y1="58611" x2="3385" y2="58611"/>
                        </a14:backgroundRemoval>
                      </a14:imgEffect>
                    </a14:imgLayer>
                  </a14:imgProps>
                </a:ext>
              </a:extLst>
            </a:blip>
            <a:srcRect l="2751" t="40200" r="77562" b="26200"/>
            <a:stretch/>
          </p:blipFill>
          <p:spPr>
            <a:xfrm>
              <a:off x="-2772816" y="-347846"/>
              <a:ext cx="285000" cy="273600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C08D765F-6754-46DB-AFFF-5497798E1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133"/>
            <a:stretch/>
          </p:blipFill>
          <p:spPr>
            <a:xfrm>
              <a:off x="-2324501" y="-351420"/>
              <a:ext cx="271765" cy="280749"/>
            </a:xfrm>
            <a:prstGeom prst="rect">
              <a:avLst/>
            </a:prstGeom>
          </p:spPr>
        </p:pic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FD975C27-3509-42D4-B526-0463C9C6A58B}"/>
                </a:ext>
              </a:extLst>
            </p:cNvPr>
            <p:cNvSpPr txBox="1"/>
            <p:nvPr/>
          </p:nvSpPr>
          <p:spPr>
            <a:xfrm>
              <a:off x="-2363506" y="-571078"/>
              <a:ext cx="637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>
                  <a:solidFill>
                    <a:srgbClr val="C00000"/>
                  </a:solidFill>
                </a:rPr>
                <a:t>x</a:t>
              </a:r>
              <a:endParaRPr lang="fr-CA" sz="28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F829E784-05E6-4E38-97FC-1EBF0050852C}"/>
              </a:ext>
            </a:extLst>
          </p:cNvPr>
          <p:cNvGrpSpPr/>
          <p:nvPr/>
        </p:nvGrpSpPr>
        <p:grpSpPr>
          <a:xfrm>
            <a:off x="899592" y="3153991"/>
            <a:ext cx="1164251" cy="779065"/>
            <a:chOff x="-2772816" y="-571078"/>
            <a:chExt cx="1046323" cy="707886"/>
          </a:xfrm>
        </p:grpSpPr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7C21FA80-1CBF-4405-B140-A0D32B743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315" b="72593" l="3385" r="21094">
                          <a14:foregroundMark x1="12969" y1="42315" x2="12969" y2="42315"/>
                          <a14:foregroundMark x1="3906" y1="56667" x2="3906" y2="56667"/>
                          <a14:foregroundMark x1="12604" y1="71296" x2="12604" y2="71296"/>
                          <a14:foregroundMark x1="12031" y1="72593" x2="12031" y2="72593"/>
                          <a14:foregroundMark x1="21094" y1="56667" x2="21094" y2="56667"/>
                          <a14:foregroundMark x1="3385" y1="58611" x2="3385" y2="58611"/>
                        </a14:backgroundRemoval>
                      </a14:imgEffect>
                    </a14:imgLayer>
                  </a14:imgProps>
                </a:ext>
              </a:extLst>
            </a:blip>
            <a:srcRect l="2751" t="40200" r="77562" b="26200"/>
            <a:stretch/>
          </p:blipFill>
          <p:spPr>
            <a:xfrm>
              <a:off x="-2772816" y="-347846"/>
              <a:ext cx="285000" cy="273600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612EB2D2-CCE0-44B0-815B-7EA4D7D272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133"/>
            <a:stretch/>
          </p:blipFill>
          <p:spPr>
            <a:xfrm>
              <a:off x="-2324501" y="-351420"/>
              <a:ext cx="271765" cy="280749"/>
            </a:xfrm>
            <a:prstGeom prst="rect">
              <a:avLst/>
            </a:prstGeom>
          </p:spPr>
        </p:pic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F849AB0F-EB6A-44AC-8A3A-35ADFA035177}"/>
                </a:ext>
              </a:extLst>
            </p:cNvPr>
            <p:cNvSpPr txBox="1"/>
            <p:nvPr/>
          </p:nvSpPr>
          <p:spPr>
            <a:xfrm>
              <a:off x="-2363506" y="-571078"/>
              <a:ext cx="6370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>
                  <a:solidFill>
                    <a:srgbClr val="C00000"/>
                  </a:solidFill>
                </a:rPr>
                <a:t>x</a:t>
              </a:r>
              <a:endParaRPr lang="fr-CA" sz="28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8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7" grpId="0" animBg="1"/>
      <p:bldP spid="46" grpId="0" animBg="1"/>
      <p:bldP spid="13" grpId="0"/>
      <p:bldP spid="18" grpId="0"/>
      <p:bldP spid="19" grpId="0" animBg="1"/>
      <p:bldP spid="42" grpId="0"/>
      <p:bldP spid="28" grpId="0"/>
      <p:bldP spid="30" grpId="0"/>
      <p:bldP spid="31" grpId="0"/>
      <p:bldP spid="33" grpId="0"/>
      <p:bldP spid="43" grpId="0" animBg="1"/>
      <p:bldP spid="44" grpId="0"/>
      <p:bldP spid="55" grpId="0"/>
      <p:bldP spid="38" grpId="0"/>
      <p:bldP spid="38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0828B0B-FA03-41DB-B090-8FE2BE089521}"/>
              </a:ext>
            </a:extLst>
          </p:cNvPr>
          <p:cNvSpPr/>
          <p:nvPr/>
        </p:nvSpPr>
        <p:spPr>
          <a:xfrm>
            <a:off x="899592" y="4314582"/>
            <a:ext cx="7200800" cy="33807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99A34573-D043-4792-BD7F-DE2EE2C2561B}"/>
              </a:ext>
            </a:extLst>
          </p:cNvPr>
          <p:cNvSpPr/>
          <p:nvPr/>
        </p:nvSpPr>
        <p:spPr>
          <a:xfrm>
            <a:off x="1665325" y="5689823"/>
            <a:ext cx="3528392" cy="861774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9AC2E2E-768B-4694-AE8B-61EFAF015687}"/>
              </a:ext>
            </a:extLst>
          </p:cNvPr>
          <p:cNvSpPr/>
          <p:nvPr/>
        </p:nvSpPr>
        <p:spPr>
          <a:xfrm>
            <a:off x="1763688" y="4785129"/>
            <a:ext cx="6984776" cy="7932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CA0C88D-1633-4F42-8CC6-CD1456E6E66C}"/>
              </a:ext>
            </a:extLst>
          </p:cNvPr>
          <p:cNvSpPr txBox="1"/>
          <p:nvPr/>
        </p:nvSpPr>
        <p:spPr>
          <a:xfrm>
            <a:off x="3670598" y="755412"/>
            <a:ext cx="471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r>
              <a:rPr lang="fr-CA" dirty="0"/>
              <a:t>: Total </a:t>
            </a:r>
            <a:r>
              <a:rPr lang="fr-CA" dirty="0" err="1"/>
              <a:t>foraging</a:t>
            </a:r>
            <a:r>
              <a:rPr lang="fr-CA" dirty="0"/>
              <a:t> time (min), i.e., </a:t>
            </a:r>
            <a:r>
              <a:rPr lang="fr-CA" dirty="0" err="1"/>
              <a:t>game</a:t>
            </a:r>
            <a:r>
              <a:rPr lang="fr-CA" dirty="0"/>
              <a:t> duration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B099B5B-F04F-4414-9AB9-7C54250D9967}"/>
                  </a:ext>
                </a:extLst>
              </p:cNvPr>
              <p:cNvSpPr txBox="1"/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CA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∗)</m:t>
                    </m:r>
                  </m:oMath>
                </a14:m>
                <a:r>
                  <a:rPr lang="fr-CA" sz="16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>
                          <m:sSubPr>
                            <m:ctrlPr>
                              <a:rPr lang="en-CA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fr-CA" sz="1600" dirty="0">
                  <a:sym typeface="Symbol" panose="05050102010706020507" pitchFamily="18" charset="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–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 =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s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h</a:t>
                </a:r>
                <a:r>
                  <a:rPr lang="fr-CA" sz="1400" dirty="0"/>
                  <a:t>, i.e., </a:t>
                </a: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: Total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>
                    <a:sym typeface="Symbol" panose="05050102010706020507" pitchFamily="18" charset="2"/>
                  </a:rPr>
                  <a:t>’</a:t>
                </a:r>
                <a:r>
                  <a:rPr lang="fr-CA" sz="1400" dirty="0"/>
                  <a:t>= </a:t>
                </a:r>
                <a:r>
                  <a:rPr lang="fr-CA" sz="1400" i="1" dirty="0" err="1"/>
                  <a:t>aN</a:t>
                </a:r>
                <a:r>
                  <a:rPr lang="fr-CA" sz="1400" i="1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long-</a:t>
                </a:r>
                <a:r>
                  <a:rPr lang="fr-CA" sz="1400" dirty="0" err="1"/>
                  <a:t>term</a:t>
                </a:r>
                <a:r>
                  <a:rPr lang="fr-CA" sz="1400" dirty="0"/>
                  <a:t> rate </a:t>
                </a:r>
                <a:r>
                  <a:rPr lang="fr-CA" sz="1400" dirty="0" err="1"/>
                  <a:t>encounter</a:t>
                </a:r>
                <a:r>
                  <a:rPr lang="fr-CA" sz="1400" dirty="0"/>
                  <a:t> </a:t>
                </a:r>
                <a:r>
                  <a:rPr lang="fr-CA" sz="1400" dirty="0" err="1"/>
                  <a:t>with</a:t>
                </a:r>
                <a:r>
                  <a:rPr lang="fr-CA" sz="1400" dirty="0"/>
                  <a:t> patches (patch/min)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 = 1/</a:t>
                </a:r>
                <a:r>
                  <a:rPr lang="fr-CA" sz="1400" dirty="0">
                    <a:sym typeface="Symbol" panose="05050102010706020507" pitchFamily="18" charset="2"/>
                  </a:rPr>
                  <a:t> ’</a:t>
                </a:r>
                <a:r>
                  <a:rPr lang="fr-CA" sz="1400" baseline="-25000" dirty="0"/>
                  <a:t>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(</a:t>
                </a:r>
                <a:r>
                  <a:rPr lang="fr-CA" sz="1400" i="1" dirty="0"/>
                  <a:t>t</a:t>
                </a:r>
                <a:r>
                  <a:rPr lang="fr-CA" sz="1400" dirty="0"/>
                  <a:t>) in </a:t>
                </a:r>
                <a:r>
                  <a:rPr lang="fr-CA" sz="1400" dirty="0" err="1"/>
                  <a:t>each</a:t>
                </a:r>
                <a:r>
                  <a:rPr lang="fr-CA" sz="1400" dirty="0"/>
                  <a:t> patch</a:t>
                </a:r>
                <a:endParaRPr lang="fr-CA" sz="1400" baseline="-25000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N</a:t>
                </a:r>
                <a:r>
                  <a:rPr lang="fr-CA" sz="1400" baseline="-25000" dirty="0" err="1"/>
                  <a:t>patch_proc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-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)/</a:t>
                </a:r>
                <a:r>
                  <a:rPr lang="fr-CA" sz="1400" i="1" dirty="0" err="1"/>
                  <a:t>t</a:t>
                </a:r>
                <a:r>
                  <a:rPr lang="fr-CA" sz="1400" i="1" baseline="-25000" dirty="0" err="1"/>
                  <a:t>sh</a:t>
                </a:r>
                <a:r>
                  <a:rPr lang="fr-CA" sz="1400" dirty="0"/>
                  <a:t>, nb patches </a:t>
                </a:r>
                <a:r>
                  <a:rPr lang="fr-CA" sz="1400" dirty="0" err="1"/>
                  <a:t>visited</a:t>
                </a:r>
                <a:r>
                  <a:rPr lang="fr-CA" sz="1400" dirty="0"/>
                  <a:t> (</a:t>
                </a:r>
                <a:r>
                  <a:rPr lang="fr-CA" sz="1400" dirty="0" err="1"/>
                  <a:t>including</a:t>
                </a:r>
                <a:r>
                  <a:rPr lang="fr-CA" sz="1400" dirty="0"/>
                  <a:t> time to </a:t>
                </a:r>
                <a:r>
                  <a:rPr lang="fr-CA" sz="1400" dirty="0" err="1"/>
                  <a:t>search</a:t>
                </a:r>
                <a:r>
                  <a:rPr lang="fr-CA" sz="1400" dirty="0"/>
                  <a:t> and </a:t>
                </a:r>
                <a:r>
                  <a:rPr lang="fr-CA" sz="1400" dirty="0" err="1"/>
                  <a:t>handle</a:t>
                </a:r>
                <a:r>
                  <a:rPr lang="fr-CA" sz="1400" dirty="0"/>
                  <a:t> </a:t>
                </a:r>
                <a:r>
                  <a:rPr lang="fr-CA" sz="1400" dirty="0" err="1"/>
                  <a:t>marbles</a:t>
                </a:r>
                <a:r>
                  <a:rPr lang="fr-CA" sz="1400" dirty="0"/>
                  <a:t> in a patch)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el-G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fr-CA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-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 modulo </a:t>
                </a:r>
                <a:r>
                  <a:rPr lang="fr-CA" sz="1400" i="1" dirty="0" err="1"/>
                  <a:t>N</a:t>
                </a:r>
                <a:r>
                  <a:rPr lang="fr-CA" sz="1400" i="1" baseline="-25000" dirty="0" err="1"/>
                  <a:t>patch_proc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remaining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given</a:t>
                </a:r>
                <a:r>
                  <a:rPr lang="fr-CA" sz="1400" dirty="0"/>
                  <a:t> </a:t>
                </a:r>
                <a:r>
                  <a:rPr lang="fr-CA" sz="1400" dirty="0" err="1"/>
                  <a:t>that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prey</a:t>
                </a:r>
                <a:r>
                  <a:rPr lang="fr-CA" sz="1400" dirty="0"/>
                  <a:t> start the </a:t>
                </a:r>
                <a:r>
                  <a:rPr lang="fr-CA" sz="1400" dirty="0" err="1"/>
                  <a:t>game</a:t>
                </a:r>
                <a:r>
                  <a:rPr lang="fr-CA" sz="1400" dirty="0"/>
                  <a:t> in a </a:t>
                </a:r>
                <a:r>
                  <a:rPr lang="fr-CA" sz="1400" dirty="0" err="1"/>
                  <a:t>resource</a:t>
                </a:r>
                <a:r>
                  <a:rPr lang="fr-CA" sz="1400" dirty="0"/>
                  <a:t> patch </a:t>
                </a:r>
              </a:p>
            </p:txBody>
          </p:sp>
        </mc:Choice>
        <mc:Fallback xmlns=""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0B099B5B-F04F-4414-9AB9-7C54250D9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blipFill>
                <a:blip r:embed="rId2"/>
                <a:stretch>
                  <a:fillRect l="-70" t="-16944" b="-99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ZoneTexte 45">
            <a:extLst>
              <a:ext uri="{FF2B5EF4-FFF2-40B4-BE49-F238E27FC236}">
                <a16:creationId xmlns:a16="http://schemas.microsoft.com/office/drawing/2014/main" id="{39A5C285-5C58-434C-9E56-1950FF51D92F}"/>
              </a:ext>
            </a:extLst>
          </p:cNvPr>
          <p:cNvSpPr txBox="1"/>
          <p:nvPr/>
        </p:nvSpPr>
        <p:spPr>
          <a:xfrm>
            <a:off x="899592" y="4314582"/>
            <a:ext cx="8064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/>
              <a:t>If (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600" dirty="0"/>
              <a:t>- </a:t>
            </a:r>
            <a:r>
              <a:rPr lang="fr-CA" sz="1600" i="1" dirty="0"/>
              <a:t>t </a:t>
            </a:r>
            <a:r>
              <a:rPr lang="fr-CA" sz="1600" dirty="0"/>
              <a:t>&lt; 0) </a:t>
            </a:r>
            <a:r>
              <a:rPr lang="fr-CA" sz="1600" dirty="0">
                <a:sym typeface="Wingdings" panose="05000000000000000000" pitchFamily="2" charset="2"/>
              </a:rPr>
              <a:t></a:t>
            </a:r>
            <a:r>
              <a:rPr lang="fr-CA" sz="1600" dirty="0"/>
              <a:t> Prey </a:t>
            </a:r>
            <a:r>
              <a:rPr lang="fr-CA" sz="1600" dirty="0" err="1"/>
              <a:t>did</a:t>
            </a:r>
            <a:r>
              <a:rPr lang="fr-CA" sz="1600" dirty="0"/>
              <a:t> not have the time to </a:t>
            </a:r>
            <a:r>
              <a:rPr lang="fr-CA" sz="1600" dirty="0" err="1"/>
              <a:t>completely</a:t>
            </a:r>
            <a:r>
              <a:rPr lang="fr-CA" sz="1600" dirty="0"/>
              <a:t> </a:t>
            </a:r>
            <a:r>
              <a:rPr lang="fr-CA" sz="1600" dirty="0" err="1"/>
              <a:t>handle</a:t>
            </a:r>
            <a:r>
              <a:rPr lang="fr-CA" sz="1600" dirty="0"/>
              <a:t> the last patch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01521B6-B45A-44FB-B591-C272FEB82E1F}"/>
              </a:ext>
            </a:extLst>
          </p:cNvPr>
          <p:cNvSpPr txBox="1"/>
          <p:nvPr/>
        </p:nvSpPr>
        <p:spPr>
          <a:xfrm>
            <a:off x="1822654" y="4725144"/>
            <a:ext cx="6935266" cy="827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/>
              <a:t>N</a:t>
            </a:r>
            <a:r>
              <a:rPr lang="fr-CA" sz="1600" i="1" baseline="-25000" dirty="0" err="1"/>
              <a:t>patch_fully</a:t>
            </a:r>
            <a:r>
              <a:rPr lang="fr-CA" sz="1600" dirty="0"/>
              <a:t> = nb </a:t>
            </a:r>
            <a:r>
              <a:rPr lang="fr-CA" sz="1600" dirty="0" err="1"/>
              <a:t>with</a:t>
            </a:r>
            <a:r>
              <a:rPr lang="fr-CA" sz="1600" dirty="0"/>
              <a:t> </a:t>
            </a:r>
            <a:r>
              <a:rPr lang="fr-CA" sz="1600" dirty="0" err="1"/>
              <a:t>resources</a:t>
            </a:r>
            <a:r>
              <a:rPr lang="fr-CA" sz="1600" dirty="0"/>
              <a:t> </a:t>
            </a:r>
            <a:r>
              <a:rPr lang="fr-CA" sz="1600" dirty="0" err="1"/>
              <a:t>fully</a:t>
            </a:r>
            <a:r>
              <a:rPr lang="fr-CA" sz="1600" dirty="0"/>
              <a:t> </a:t>
            </a:r>
            <a:r>
              <a:rPr lang="fr-CA" sz="1600" dirty="0" err="1"/>
              <a:t>handled</a:t>
            </a:r>
            <a:r>
              <a:rPr lang="fr-CA" sz="1600" dirty="0"/>
              <a:t>, round down (</a:t>
            </a:r>
            <a:r>
              <a:rPr lang="fr-CA" sz="1600" dirty="0" err="1"/>
              <a:t>N</a:t>
            </a:r>
            <a:r>
              <a:rPr lang="fr-CA" sz="1600" baseline="-25000" dirty="0" err="1"/>
              <a:t>patch_proc</a:t>
            </a:r>
            <a:r>
              <a:rPr lang="fr-CA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/>
              <a:t>t</a:t>
            </a:r>
            <a:r>
              <a:rPr lang="fr-CA" sz="1600" i="1" baseline="-25000" dirty="0" err="1"/>
              <a:t>last</a:t>
            </a:r>
            <a:r>
              <a:rPr lang="fr-CA" sz="1600" dirty="0"/>
              <a:t> = Time </a:t>
            </a:r>
            <a:r>
              <a:rPr lang="fr-CA" sz="1600" dirty="0" err="1"/>
              <a:t>spent</a:t>
            </a:r>
            <a:r>
              <a:rPr lang="fr-CA" sz="1600" dirty="0"/>
              <a:t> </a:t>
            </a:r>
            <a:r>
              <a:rPr lang="fr-CA" sz="1600" dirty="0" err="1"/>
              <a:t>foraging</a:t>
            </a:r>
            <a:r>
              <a:rPr lang="fr-CA" sz="1600" dirty="0"/>
              <a:t> (i.e., </a:t>
            </a:r>
            <a:r>
              <a:rPr lang="fr-CA" sz="1600" dirty="0" err="1"/>
              <a:t>searching</a:t>
            </a:r>
            <a:r>
              <a:rPr lang="fr-CA" sz="1600" dirty="0"/>
              <a:t> and handling </a:t>
            </a:r>
            <a:r>
              <a:rPr lang="fr-CA" sz="1600" dirty="0" err="1"/>
              <a:t>marbles</a:t>
            </a:r>
            <a:r>
              <a:rPr lang="fr-CA" sz="1600" dirty="0"/>
              <a:t>) last patch =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sz="1600" i="1" dirty="0" err="1">
                <a:latin typeface="+mj-lt"/>
                <a:cs typeface="Arial" panose="020B0604020202020204" pitchFamily="34" charset="0"/>
              </a:rPr>
              <a:t>g</a:t>
            </a:r>
            <a:r>
              <a:rPr lang="fr-CA" sz="1600" i="1" baseline="-25000" dirty="0" err="1">
                <a:latin typeface="+mj-lt"/>
                <a:cs typeface="Arial" panose="020B0604020202020204" pitchFamily="34" charset="0"/>
              </a:rPr>
              <a:t>m</a:t>
            </a:r>
            <a:endParaRPr lang="fr-CA" sz="160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53B54F-ABA1-441F-984A-C3122D96E444}"/>
              </a:ext>
            </a:extLst>
          </p:cNvPr>
          <p:cNvSpPr/>
          <p:nvPr/>
        </p:nvSpPr>
        <p:spPr>
          <a:xfrm>
            <a:off x="1019769" y="1653866"/>
            <a:ext cx="864096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EFD6F7-9556-41D8-BB43-D250E498148B}"/>
              </a:ext>
            </a:extLst>
          </p:cNvPr>
          <p:cNvSpPr/>
          <p:nvPr/>
        </p:nvSpPr>
        <p:spPr>
          <a:xfrm>
            <a:off x="1883865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2FABF4-DE88-4F9D-8119-82C622D4B684}"/>
              </a:ext>
            </a:extLst>
          </p:cNvPr>
          <p:cNvSpPr/>
          <p:nvPr/>
        </p:nvSpPr>
        <p:spPr>
          <a:xfrm>
            <a:off x="3538528" y="1653898"/>
            <a:ext cx="1080000" cy="28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731D8D-A692-4526-AE0E-FE474D823ACE}"/>
              </a:ext>
            </a:extLst>
          </p:cNvPr>
          <p:cNvSpPr txBox="1"/>
          <p:nvPr/>
        </p:nvSpPr>
        <p:spPr>
          <a:xfrm>
            <a:off x="1647009" y="1880746"/>
            <a:ext cx="124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/>
              <a:t>Searching</a:t>
            </a:r>
            <a:endParaRPr lang="fr-CA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ABF9239-0687-4C39-B4AE-0228AAB8FAA3}"/>
              </a:ext>
            </a:extLst>
          </p:cNvPr>
          <p:cNvSpPr txBox="1"/>
          <p:nvPr/>
        </p:nvSpPr>
        <p:spPr>
          <a:xfrm>
            <a:off x="1259632" y="1296034"/>
            <a:ext cx="99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endParaRPr lang="fr-CA" i="1" baseline="-250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7B779B-D9C0-490F-853C-D2071B96C741}"/>
              </a:ext>
            </a:extLst>
          </p:cNvPr>
          <p:cNvSpPr txBox="1"/>
          <p:nvPr/>
        </p:nvSpPr>
        <p:spPr>
          <a:xfrm>
            <a:off x="3573335" y="1908121"/>
            <a:ext cx="1010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600" dirty="0" err="1"/>
              <a:t>Waiting</a:t>
            </a:r>
            <a:r>
              <a:rPr lang="fr-CA" sz="1600" dirty="0"/>
              <a:t> in refuge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5312F-D0CD-40D4-BDA8-C842B97992A0}"/>
              </a:ext>
            </a:extLst>
          </p:cNvPr>
          <p:cNvSpPr/>
          <p:nvPr/>
        </p:nvSpPr>
        <p:spPr>
          <a:xfrm>
            <a:off x="2419812" y="1653866"/>
            <a:ext cx="656297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1E4C5A-BBB0-48D6-B6E5-241DADBD4915}"/>
              </a:ext>
            </a:extLst>
          </p:cNvPr>
          <p:cNvSpPr/>
          <p:nvPr/>
        </p:nvSpPr>
        <p:spPr>
          <a:xfrm>
            <a:off x="3070300" y="1653898"/>
            <a:ext cx="477146" cy="28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7480-5374-4A1B-89A6-E3FFBBE72F25}"/>
              </a:ext>
            </a:extLst>
          </p:cNvPr>
          <p:cNvSpPr/>
          <p:nvPr/>
        </p:nvSpPr>
        <p:spPr>
          <a:xfrm>
            <a:off x="4618648" y="1653898"/>
            <a:ext cx="708166" cy="28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931D4-D201-4EA1-AC34-A555F854013C}"/>
              </a:ext>
            </a:extLst>
          </p:cNvPr>
          <p:cNvSpPr/>
          <p:nvPr/>
        </p:nvSpPr>
        <p:spPr>
          <a:xfrm>
            <a:off x="5326814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0B848D21-371D-4A1C-AA58-9E5AB6849709}"/>
              </a:ext>
            </a:extLst>
          </p:cNvPr>
          <p:cNvSpPr/>
          <p:nvPr/>
        </p:nvSpPr>
        <p:spPr>
          <a:xfrm rot="5400000">
            <a:off x="3752778" y="-1494678"/>
            <a:ext cx="189394" cy="5625514"/>
          </a:xfrm>
          <a:prstGeom prst="leftBrace">
            <a:avLst>
              <a:gd name="adj1" fmla="val 6005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414FC-973C-4B72-B91B-3D56B212CBD5}"/>
              </a:ext>
            </a:extLst>
          </p:cNvPr>
          <p:cNvSpPr/>
          <p:nvPr/>
        </p:nvSpPr>
        <p:spPr>
          <a:xfrm>
            <a:off x="5896340" y="1653866"/>
            <a:ext cx="864096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BB111B-80B6-47B2-AF6D-ABB128B9619B}"/>
              </a:ext>
            </a:extLst>
          </p:cNvPr>
          <p:cNvSpPr/>
          <p:nvPr/>
        </p:nvSpPr>
        <p:spPr>
          <a:xfrm>
            <a:off x="6760436" y="1653866"/>
            <a:ext cx="576000" cy="288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77EF1AF2-17CC-4BBB-AAC4-83BB422CD94D}"/>
              </a:ext>
            </a:extLst>
          </p:cNvPr>
          <p:cNvGrpSpPr/>
          <p:nvPr/>
        </p:nvGrpSpPr>
        <p:grpSpPr>
          <a:xfrm>
            <a:off x="6660232" y="1540573"/>
            <a:ext cx="1656184" cy="900259"/>
            <a:chOff x="6660232" y="1252541"/>
            <a:chExt cx="1656184" cy="900259"/>
          </a:xfrm>
        </p:grpSpPr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72F68B6-17EA-4DDE-83C1-AC414312AE68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1252541"/>
              <a:ext cx="0" cy="6460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èche : droite 19">
              <a:extLst>
                <a:ext uri="{FF2B5EF4-FFF2-40B4-BE49-F238E27FC236}">
                  <a16:creationId xmlns:a16="http://schemas.microsoft.com/office/drawing/2014/main" id="{595FFE3A-2A90-4782-9353-768440EF4E97}"/>
                </a:ext>
              </a:extLst>
            </p:cNvPr>
            <p:cNvSpPr/>
            <p:nvPr/>
          </p:nvSpPr>
          <p:spPr>
            <a:xfrm rot="14027899">
              <a:off x="6678925" y="1754800"/>
              <a:ext cx="343055" cy="1978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62368F2-DEDB-418C-A87D-3229917E2262}"/>
                </a:ext>
              </a:extLst>
            </p:cNvPr>
            <p:cNvSpPr txBox="1"/>
            <p:nvPr/>
          </p:nvSpPr>
          <p:spPr>
            <a:xfrm>
              <a:off x="7011649" y="1783468"/>
              <a:ext cx="13047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 err="1"/>
                <a:t>Incomplete</a:t>
              </a:r>
              <a:endParaRPr lang="fr-CA" dirty="0"/>
            </a:p>
          </p:txBody>
        </p:sp>
      </p:grpSp>
      <p:sp>
        <p:nvSpPr>
          <p:cNvPr id="43" name="ZoneTexte 42">
            <a:extLst>
              <a:ext uri="{FF2B5EF4-FFF2-40B4-BE49-F238E27FC236}">
                <a16:creationId xmlns:a16="http://schemas.microsoft.com/office/drawing/2014/main" id="{CCB468D2-2737-4B5F-8425-7985A9F8BC3C}"/>
              </a:ext>
            </a:extLst>
          </p:cNvPr>
          <p:cNvSpPr txBox="1"/>
          <p:nvPr/>
        </p:nvSpPr>
        <p:spPr>
          <a:xfrm>
            <a:off x="1697816" y="5671189"/>
            <a:ext cx="367226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 err="1">
                <a:solidFill>
                  <a:schemeClr val="bg1"/>
                </a:solidFill>
              </a:rPr>
              <a:t>g</a:t>
            </a:r>
            <a:r>
              <a:rPr lang="fr-CA" sz="1600" i="1" baseline="-25000" dirty="0" err="1">
                <a:solidFill>
                  <a:schemeClr val="bg1"/>
                </a:solidFill>
              </a:rPr>
              <a:t>total</a:t>
            </a:r>
            <a:r>
              <a:rPr lang="fr-CA" sz="1600" i="1" dirty="0">
                <a:solidFill>
                  <a:schemeClr val="bg1"/>
                </a:solidFill>
              </a:rPr>
              <a:t> = g</a:t>
            </a:r>
            <a:r>
              <a:rPr lang="fr-CA" sz="1600" dirty="0">
                <a:solidFill>
                  <a:schemeClr val="bg1"/>
                </a:solidFill>
              </a:rPr>
              <a:t>(</a:t>
            </a:r>
            <a:r>
              <a:rPr lang="fr-CA" sz="1600" i="1" dirty="0">
                <a:solidFill>
                  <a:schemeClr val="bg1"/>
                </a:solidFill>
              </a:rPr>
              <a:t>m-1</a:t>
            </a:r>
            <a:r>
              <a:rPr lang="fr-CA" sz="1600" dirty="0">
                <a:solidFill>
                  <a:schemeClr val="bg1"/>
                </a:solidFill>
              </a:rPr>
              <a:t>) </a:t>
            </a:r>
            <a:r>
              <a:rPr lang="fr-CA" sz="1600" i="1" dirty="0" err="1">
                <a:solidFill>
                  <a:schemeClr val="bg1"/>
                </a:solidFill>
              </a:rPr>
              <a:t>N</a:t>
            </a:r>
            <a:r>
              <a:rPr lang="fr-CA" sz="1600" i="1" baseline="-25000" dirty="0" err="1">
                <a:solidFill>
                  <a:schemeClr val="bg1"/>
                </a:solidFill>
              </a:rPr>
              <a:t>patch_fully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+ </a:t>
            </a:r>
            <a:r>
              <a:rPr lang="fr-CA" sz="1600" i="1" dirty="0" err="1">
                <a:solidFill>
                  <a:schemeClr val="bg1"/>
                </a:solidFill>
              </a:rPr>
              <a:t>g</a:t>
            </a:r>
            <a:r>
              <a:rPr lang="fr-CA" sz="1600" i="1" baseline="-25000" dirty="0" err="1">
                <a:solidFill>
                  <a:schemeClr val="bg1"/>
                </a:solidFill>
              </a:rPr>
              <a:t>m</a:t>
            </a:r>
            <a:endParaRPr lang="fr-CA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>
                <a:solidFill>
                  <a:schemeClr val="bg1"/>
                </a:solidFill>
              </a:rPr>
              <a:t>T</a:t>
            </a:r>
            <a:r>
              <a:rPr lang="fr-CA" sz="1600" i="1" baseline="-25000" dirty="0">
                <a:solidFill>
                  <a:schemeClr val="bg1"/>
                </a:solidFill>
              </a:rPr>
              <a:t>h1</a:t>
            </a:r>
            <a:r>
              <a:rPr lang="fr-CA" sz="1600" dirty="0">
                <a:solidFill>
                  <a:schemeClr val="bg1"/>
                </a:solidFill>
              </a:rPr>
              <a:t> = </a:t>
            </a:r>
            <a:r>
              <a:rPr lang="fr-CA" sz="1600" i="1" dirty="0">
                <a:solidFill>
                  <a:schemeClr val="bg1"/>
                </a:solidFill>
              </a:rPr>
              <a:t>t </a:t>
            </a:r>
            <a:r>
              <a:rPr lang="fr-CA" sz="1600" i="1" dirty="0" err="1">
                <a:solidFill>
                  <a:schemeClr val="bg1"/>
                </a:solidFill>
              </a:rPr>
              <a:t>N</a:t>
            </a:r>
            <a:r>
              <a:rPr lang="fr-CA" sz="1600" i="1" baseline="-25000" dirty="0" err="1">
                <a:solidFill>
                  <a:schemeClr val="bg1"/>
                </a:solidFill>
              </a:rPr>
              <a:t>patch_fully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+ </a:t>
            </a:r>
            <a:r>
              <a:rPr lang="fr-CA" sz="1600" i="1" dirty="0" err="1">
                <a:solidFill>
                  <a:schemeClr val="bg1"/>
                </a:solidFill>
              </a:rPr>
              <a:t>t</a:t>
            </a:r>
            <a:r>
              <a:rPr lang="fr-CA" sz="1600" i="1" baseline="-25000" dirty="0" err="1">
                <a:solidFill>
                  <a:schemeClr val="bg1"/>
                </a:solidFill>
              </a:rPr>
              <a:t>last</a:t>
            </a:r>
            <a:endParaRPr lang="fr-CA" sz="1600" i="1" baseline="-25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sz="1600" i="1" dirty="0">
                <a:solidFill>
                  <a:schemeClr val="bg1"/>
                </a:solidFill>
              </a:rPr>
              <a:t>T</a:t>
            </a:r>
            <a:r>
              <a:rPr lang="fr-CA" sz="1600" i="1" baseline="-25000" dirty="0">
                <a:solidFill>
                  <a:schemeClr val="bg1"/>
                </a:solidFill>
              </a:rPr>
              <a:t>s</a:t>
            </a:r>
            <a:r>
              <a:rPr lang="fr-CA" sz="1600" i="1" dirty="0">
                <a:solidFill>
                  <a:schemeClr val="bg1"/>
                </a:solidFill>
              </a:rPr>
              <a:t> </a:t>
            </a:r>
            <a:r>
              <a:rPr lang="fr-CA" sz="1600" dirty="0">
                <a:solidFill>
                  <a:schemeClr val="bg1"/>
                </a:solidFill>
              </a:rPr>
              <a:t>= (1/</a:t>
            </a:r>
            <a:r>
              <a:rPr lang="fr-CA" sz="1600" dirty="0">
                <a:solidFill>
                  <a:schemeClr val="bg1"/>
                </a:solidFill>
                <a:sym typeface="Symbol" panose="05050102010706020507" pitchFamily="18" charset="2"/>
              </a:rPr>
              <a:t> </a:t>
            </a:r>
            <a:r>
              <a:rPr lang="fr-CA" sz="1600" baseline="-25000" dirty="0">
                <a:solidFill>
                  <a:schemeClr val="bg1"/>
                </a:solidFill>
              </a:rPr>
              <a:t>1</a:t>
            </a:r>
            <a:r>
              <a:rPr lang="fr-CA" sz="1600" dirty="0">
                <a:solidFill>
                  <a:schemeClr val="bg1"/>
                </a:solidFill>
              </a:rPr>
              <a:t>)</a:t>
            </a:r>
            <a:r>
              <a:rPr lang="fr-CA" sz="1600" dirty="0" err="1">
                <a:solidFill>
                  <a:schemeClr val="bg1"/>
                </a:solidFill>
              </a:rPr>
              <a:t>N</a:t>
            </a:r>
            <a:r>
              <a:rPr lang="fr-CA" sz="1600" baseline="-25000" dirty="0" err="1">
                <a:solidFill>
                  <a:schemeClr val="bg1"/>
                </a:solidFill>
              </a:rPr>
              <a:t>patch_fully</a:t>
            </a:r>
            <a:endParaRPr lang="fr-CA" sz="1600" dirty="0">
              <a:solidFill>
                <a:schemeClr val="bg1"/>
              </a:solidFill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7DE417F-4005-4078-B582-7E8F0BD8316D}"/>
              </a:ext>
            </a:extLst>
          </p:cNvPr>
          <p:cNvSpPr/>
          <p:nvPr/>
        </p:nvSpPr>
        <p:spPr>
          <a:xfrm>
            <a:off x="298048" y="4221088"/>
            <a:ext cx="8640959" cy="244827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60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D899E68-2549-4281-8033-503D0EC6020B}"/>
              </a:ext>
            </a:extLst>
          </p:cNvPr>
          <p:cNvSpPr txBox="1"/>
          <p:nvPr/>
        </p:nvSpPr>
        <p:spPr>
          <a:xfrm>
            <a:off x="3670598" y="755411"/>
            <a:ext cx="284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endParaRPr lang="fr-CA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ADFCB042-E403-4C26-8989-5F880B542681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620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30968C3-4C71-4D6F-990C-CC24A88F8755}"/>
              </a:ext>
            </a:extLst>
          </p:cNvPr>
          <p:cNvSpPr txBox="1"/>
          <p:nvPr/>
        </p:nvSpPr>
        <p:spPr>
          <a:xfrm>
            <a:off x="611560" y="44624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Inter-patch </a:t>
            </a:r>
            <a:r>
              <a:rPr lang="fr-CA" sz="2800" b="1" dirty="0" err="1">
                <a:solidFill>
                  <a:schemeClr val="bg1"/>
                </a:solidFill>
              </a:rPr>
              <a:t>scale</a:t>
            </a:r>
            <a:r>
              <a:rPr lang="fr-CA" sz="2800" b="1" dirty="0">
                <a:solidFill>
                  <a:schemeClr val="bg1"/>
                </a:solidFill>
              </a:rPr>
              <a:t> over </a:t>
            </a:r>
            <a:r>
              <a:rPr lang="fr-CA" sz="2800" b="1" dirty="0" err="1">
                <a:solidFill>
                  <a:schemeClr val="bg1"/>
                </a:solidFill>
              </a:rPr>
              <a:t>relatively</a:t>
            </a:r>
            <a:r>
              <a:rPr lang="fr-CA" sz="2800" b="1" dirty="0">
                <a:solidFill>
                  <a:schemeClr val="bg1"/>
                </a:solidFill>
              </a:rPr>
              <a:t> </a:t>
            </a:r>
            <a:r>
              <a:rPr lang="fr-CA" sz="2800" b="1" dirty="0">
                <a:solidFill>
                  <a:srgbClr val="FFFF00"/>
                </a:solidFill>
              </a:rPr>
              <a:t>short </a:t>
            </a:r>
            <a:r>
              <a:rPr lang="fr-CA" sz="2800" b="1" dirty="0" err="1">
                <a:solidFill>
                  <a:srgbClr val="FFFF00"/>
                </a:solidFill>
              </a:rPr>
              <a:t>periods</a:t>
            </a:r>
            <a:r>
              <a:rPr lang="fr-CA" sz="2800" b="1" dirty="0">
                <a:solidFill>
                  <a:srgbClr val="FFFF00"/>
                </a:solidFill>
              </a:rPr>
              <a:t> of time</a:t>
            </a:r>
          </a:p>
        </p:txBody>
      </p:sp>
    </p:spTree>
    <p:extLst>
      <p:ext uri="{BB962C8B-B14F-4D97-AF65-F5344CB8AC3E}">
        <p14:creationId xmlns:p14="http://schemas.microsoft.com/office/powerpoint/2010/main" val="36488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7" grpId="0" animBg="1"/>
      <p:bldP spid="47" grpId="1" animBg="1"/>
      <p:bldP spid="45" grpId="0" animBg="1"/>
      <p:bldP spid="45" grpId="1" animBg="1"/>
      <p:bldP spid="17" grpId="0"/>
      <p:bldP spid="17" grpId="1"/>
      <p:bldP spid="46" grpId="0"/>
      <p:bldP spid="46" grpId="1"/>
      <p:bldP spid="57" grpId="0"/>
      <p:bldP spid="57" grpId="1"/>
      <p:bldP spid="2" grpId="0" animBg="1"/>
      <p:bldP spid="3" grpId="0" animBg="1"/>
      <p:bldP spid="7" grpId="0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42" grpId="0" animBg="1"/>
      <p:bldP spid="43" grpId="0"/>
      <p:bldP spid="43" grpId="1"/>
      <p:bldP spid="23" grpId="0" animBg="1"/>
      <p:bldP spid="23" grpId="1" animBg="1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ZoneTexte 53">
            <a:extLst>
              <a:ext uri="{FF2B5EF4-FFF2-40B4-BE49-F238E27FC236}">
                <a16:creationId xmlns:a16="http://schemas.microsoft.com/office/drawing/2014/main" id="{6C6AE05D-DC19-40AE-9336-9EDEEA766676}"/>
              </a:ext>
            </a:extLst>
          </p:cNvPr>
          <p:cNvSpPr txBox="1"/>
          <p:nvPr/>
        </p:nvSpPr>
        <p:spPr>
          <a:xfrm>
            <a:off x="3670598" y="755412"/>
            <a:ext cx="68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T</a:t>
            </a:r>
            <a:r>
              <a:rPr lang="fr-CA" i="1" baseline="-25000" dirty="0"/>
              <a:t>f</a:t>
            </a:r>
            <a:endParaRPr lang="fr-CA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4F7E180-68EC-4938-A268-4754FFC64803}"/>
              </a:ext>
            </a:extLst>
          </p:cNvPr>
          <p:cNvGrpSpPr/>
          <p:nvPr/>
        </p:nvGrpSpPr>
        <p:grpSpPr>
          <a:xfrm>
            <a:off x="1046008" y="1124743"/>
            <a:ext cx="6034202" cy="1296143"/>
            <a:chOff x="1190024" y="549133"/>
            <a:chExt cx="6034202" cy="137641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56B34B-4ACA-4C78-A8C7-CF6EC66B95A9}"/>
                </a:ext>
              </a:extLst>
            </p:cNvPr>
            <p:cNvSpPr/>
            <p:nvPr/>
          </p:nvSpPr>
          <p:spPr>
            <a:xfrm>
              <a:off x="1193751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F682AF5-26B8-43D4-8F92-33B3E81BFDBC}"/>
                </a:ext>
              </a:extLst>
            </p:cNvPr>
            <p:cNvSpPr/>
            <p:nvPr/>
          </p:nvSpPr>
          <p:spPr>
            <a:xfrm>
              <a:off x="2057847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D08AEC-5A6F-4354-A8B9-8793C01C9007}"/>
                </a:ext>
              </a:extLst>
            </p:cNvPr>
            <p:cNvSpPr/>
            <p:nvPr/>
          </p:nvSpPr>
          <p:spPr>
            <a:xfrm>
              <a:off x="4704130" y="1074254"/>
              <a:ext cx="1080000" cy="28803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7F45B7C-5778-455C-B8CE-DCBC63BF966F}"/>
                </a:ext>
              </a:extLst>
            </p:cNvPr>
            <p:cNvSpPr/>
            <p:nvPr/>
          </p:nvSpPr>
          <p:spPr>
            <a:xfrm>
              <a:off x="2627784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5042E17-29E6-477D-B6AB-EEFE34EBC357}"/>
                </a:ext>
              </a:extLst>
            </p:cNvPr>
            <p:cNvSpPr/>
            <p:nvPr/>
          </p:nvSpPr>
          <p:spPr>
            <a:xfrm>
              <a:off x="4134009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F9E59F-6F05-4C99-B0C6-F4ACFC8F4F7F}"/>
                </a:ext>
              </a:extLst>
            </p:cNvPr>
            <p:cNvSpPr/>
            <p:nvPr/>
          </p:nvSpPr>
          <p:spPr>
            <a:xfrm>
              <a:off x="5784130" y="1074254"/>
              <a:ext cx="864096" cy="288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6D5A47-D322-4044-A009-3C595A5B5F31}"/>
                </a:ext>
              </a:extLst>
            </p:cNvPr>
            <p:cNvSpPr/>
            <p:nvPr/>
          </p:nvSpPr>
          <p:spPr>
            <a:xfrm>
              <a:off x="6648226" y="1074254"/>
              <a:ext cx="576000" cy="2880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0BE763E-55EE-4472-A1DB-FA6D688FF89C}"/>
                </a:ext>
              </a:extLst>
            </p:cNvPr>
            <p:cNvSpPr/>
            <p:nvPr/>
          </p:nvSpPr>
          <p:spPr>
            <a:xfrm>
              <a:off x="3479801" y="1074254"/>
              <a:ext cx="720000" cy="2880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1DC717F-2538-487A-AF0F-4C7A3DCDBCBD}"/>
                </a:ext>
              </a:extLst>
            </p:cNvPr>
            <p:cNvSpPr txBox="1"/>
            <p:nvPr/>
          </p:nvSpPr>
          <p:spPr>
            <a:xfrm>
              <a:off x="1473382" y="692696"/>
              <a:ext cx="1010386" cy="392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i="1" dirty="0"/>
                <a:t>t</a:t>
              </a:r>
              <a:endParaRPr lang="fr-CA" i="1" baseline="-25000" dirty="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F6FEA1AB-7C40-4A03-B306-DBE76959474A}"/>
                </a:ext>
              </a:extLst>
            </p:cNvPr>
            <p:cNvSpPr txBox="1"/>
            <p:nvPr/>
          </p:nvSpPr>
          <p:spPr>
            <a:xfrm>
              <a:off x="3416412" y="1340768"/>
              <a:ext cx="1011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/>
                <a:t>Waiting</a:t>
              </a:r>
              <a:r>
                <a:rPr lang="fr-CA" sz="1600" dirty="0"/>
                <a:t> in refuge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1DA9FC9F-06E7-484C-993C-1B3F55AA8B0F}"/>
                </a:ext>
              </a:extLst>
            </p:cNvPr>
            <p:cNvSpPr txBox="1"/>
            <p:nvPr/>
          </p:nvSpPr>
          <p:spPr>
            <a:xfrm>
              <a:off x="1779639" y="1362254"/>
              <a:ext cx="1244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dirty="0" err="1"/>
                <a:t>Searching</a:t>
              </a:r>
              <a:endParaRPr lang="fr-CA" sz="1600" dirty="0"/>
            </a:p>
          </p:txBody>
        </p:sp>
        <p:sp>
          <p:nvSpPr>
            <p:cNvPr id="55" name="Accolade ouvrante 54">
              <a:extLst>
                <a:ext uri="{FF2B5EF4-FFF2-40B4-BE49-F238E27FC236}">
                  <a16:creationId xmlns:a16="http://schemas.microsoft.com/office/drawing/2014/main" id="{B217AADD-C9DE-49E3-B128-A1C2E152A21F}"/>
                </a:ext>
              </a:extLst>
            </p:cNvPr>
            <p:cNvSpPr/>
            <p:nvPr/>
          </p:nvSpPr>
          <p:spPr>
            <a:xfrm rot="5400000">
              <a:off x="3818115" y="-2078958"/>
              <a:ext cx="369332" cy="5625514"/>
            </a:xfrm>
            <a:prstGeom prst="leftBrace">
              <a:avLst>
                <a:gd name="adj1" fmla="val 60055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E015F3C2-5523-4F0B-A177-DB77AE71DCEF}"/>
              </a:ext>
            </a:extLst>
          </p:cNvPr>
          <p:cNvSpPr/>
          <p:nvPr/>
        </p:nvSpPr>
        <p:spPr>
          <a:xfrm>
            <a:off x="1691680" y="5602014"/>
            <a:ext cx="3528392" cy="923330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B81DC952-42AF-4432-B43C-FEC6A951671E}"/>
              </a:ext>
            </a:extLst>
          </p:cNvPr>
          <p:cNvSpPr/>
          <p:nvPr/>
        </p:nvSpPr>
        <p:spPr>
          <a:xfrm>
            <a:off x="1566922" y="4725144"/>
            <a:ext cx="7181542" cy="756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58AE6A71-EEF8-4B83-B71B-E90AD6A04A1C}"/>
              </a:ext>
            </a:extLst>
          </p:cNvPr>
          <p:cNvSpPr txBox="1"/>
          <p:nvPr/>
        </p:nvSpPr>
        <p:spPr>
          <a:xfrm>
            <a:off x="1602768" y="4509120"/>
            <a:ext cx="7243183" cy="915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 err="1"/>
              <a:t>N</a:t>
            </a:r>
            <a:r>
              <a:rPr lang="fr-CA" baseline="-25000" dirty="0" err="1"/>
              <a:t>patch_fully</a:t>
            </a:r>
            <a:r>
              <a:rPr lang="fr-CA" dirty="0"/>
              <a:t> = round up (</a:t>
            </a:r>
            <a:r>
              <a:rPr lang="fr-CA" dirty="0" err="1"/>
              <a:t>N</a:t>
            </a:r>
            <a:r>
              <a:rPr lang="fr-CA" baseline="-25000" dirty="0" err="1"/>
              <a:t>patch_proc</a:t>
            </a:r>
            <a:r>
              <a:rPr lang="fr-CA" dirty="0"/>
              <a:t>), nb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resource</a:t>
            </a:r>
            <a:r>
              <a:rPr lang="fr-CA" dirty="0"/>
              <a:t> patches </a:t>
            </a:r>
            <a:r>
              <a:rPr lang="fr-CA" dirty="0" err="1"/>
              <a:t>fully</a:t>
            </a:r>
            <a:r>
              <a:rPr lang="fr-CA" dirty="0"/>
              <a:t> </a:t>
            </a:r>
            <a:r>
              <a:rPr lang="fr-CA" dirty="0" err="1"/>
              <a:t>handled</a:t>
            </a:r>
            <a:endParaRPr lang="fr-CA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CA" dirty="0" err="1"/>
              <a:t>t</a:t>
            </a:r>
            <a:r>
              <a:rPr lang="fr-CA" baseline="-25000" dirty="0" err="1"/>
              <a:t>search</a:t>
            </a:r>
            <a:r>
              <a:rPr lang="fr-CA" dirty="0"/>
              <a:t> =</a:t>
            </a:r>
            <a:r>
              <a:rPr lang="fr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dirty="0">
                <a:latin typeface="+mj-lt"/>
                <a:cs typeface="Arial" panose="020B0604020202020204" pitchFamily="34" charset="0"/>
              </a:rPr>
              <a:t>Δ</a:t>
            </a:r>
            <a:r>
              <a:rPr lang="fr-CA" dirty="0">
                <a:latin typeface="+mj-lt"/>
                <a:cs typeface="Arial" panose="020B0604020202020204" pitchFamily="34" charset="0"/>
              </a:rPr>
              <a:t>r – </a:t>
            </a:r>
            <a:r>
              <a:rPr lang="fr-CA" i="1" dirty="0" err="1">
                <a:latin typeface="+mj-lt"/>
                <a:cs typeface="Arial" panose="020B0604020202020204" pitchFamily="34" charset="0"/>
              </a:rPr>
              <a:t>h</a:t>
            </a:r>
            <a:r>
              <a:rPr lang="fr-CA" i="1" baseline="-25000" dirty="0" err="1">
                <a:latin typeface="+mj-lt"/>
                <a:cs typeface="Arial" panose="020B0604020202020204" pitchFamily="34" charset="0"/>
              </a:rPr>
              <a:t>patch</a:t>
            </a:r>
            <a:r>
              <a:rPr lang="fr-CA" i="1" dirty="0"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33ED3877-658C-4F29-AEF5-44D1824136E0}"/>
              </a:ext>
            </a:extLst>
          </p:cNvPr>
          <p:cNvSpPr txBox="1"/>
          <p:nvPr/>
        </p:nvSpPr>
        <p:spPr>
          <a:xfrm>
            <a:off x="1724171" y="5583380"/>
            <a:ext cx="3672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 err="1">
                <a:solidFill>
                  <a:schemeClr val="bg1"/>
                </a:solidFill>
              </a:rPr>
              <a:t>g</a:t>
            </a:r>
            <a:r>
              <a:rPr lang="fr-CA" i="1" baseline="-25000" dirty="0" err="1">
                <a:solidFill>
                  <a:schemeClr val="bg1"/>
                </a:solidFill>
              </a:rPr>
              <a:t>total</a:t>
            </a:r>
            <a:r>
              <a:rPr lang="fr-CA" i="1" dirty="0">
                <a:solidFill>
                  <a:schemeClr val="bg1"/>
                </a:solidFill>
              </a:rPr>
              <a:t> = g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dirty="0">
                <a:solidFill>
                  <a:schemeClr val="bg1"/>
                </a:solidFill>
              </a:rPr>
              <a:t>) </a:t>
            </a:r>
            <a:r>
              <a:rPr lang="fr-CA" i="1" dirty="0" err="1">
                <a:solidFill>
                  <a:schemeClr val="bg1"/>
                </a:solidFill>
              </a:rPr>
              <a:t>N</a:t>
            </a:r>
            <a:r>
              <a:rPr lang="fr-CA" i="1" baseline="-25000" dirty="0" err="1">
                <a:solidFill>
                  <a:schemeClr val="bg1"/>
                </a:solidFill>
              </a:rPr>
              <a:t>patch_fully</a:t>
            </a:r>
            <a:endParaRPr lang="fr-CA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i="1" baseline="-25000" dirty="0">
                <a:solidFill>
                  <a:schemeClr val="bg1"/>
                </a:solidFill>
              </a:rPr>
              <a:t>h</a:t>
            </a:r>
            <a:r>
              <a:rPr lang="fr-CA" dirty="0">
                <a:solidFill>
                  <a:schemeClr val="bg1"/>
                </a:solidFill>
              </a:rPr>
              <a:t> = </a:t>
            </a:r>
            <a:r>
              <a:rPr lang="fr-CA" sz="1800" i="1" dirty="0">
                <a:solidFill>
                  <a:schemeClr val="bg1"/>
                </a:solidFill>
              </a:rPr>
              <a:t>t </a:t>
            </a:r>
            <a:r>
              <a:rPr lang="fr-CA" i="1" dirty="0" err="1">
                <a:solidFill>
                  <a:schemeClr val="bg1"/>
                </a:solidFill>
              </a:rPr>
              <a:t>N</a:t>
            </a:r>
            <a:r>
              <a:rPr lang="fr-CA" i="1" baseline="-25000" dirty="0" err="1">
                <a:solidFill>
                  <a:schemeClr val="bg1"/>
                </a:solidFill>
              </a:rPr>
              <a:t>patch_fully</a:t>
            </a:r>
            <a:endParaRPr lang="fr-CA" i="1" baseline="-25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CA" i="1" dirty="0">
                <a:solidFill>
                  <a:schemeClr val="bg1"/>
                </a:solidFill>
              </a:rPr>
              <a:t>T</a:t>
            </a:r>
            <a:r>
              <a:rPr lang="fr-CA" i="1" baseline="-25000" dirty="0">
                <a:solidFill>
                  <a:schemeClr val="bg1"/>
                </a:solidFill>
              </a:rPr>
              <a:t>s</a:t>
            </a:r>
            <a:r>
              <a:rPr lang="fr-CA" i="1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= (1/</a:t>
            </a:r>
            <a:r>
              <a:rPr lang="fr-CA" dirty="0">
                <a:solidFill>
                  <a:schemeClr val="bg1"/>
                </a:solidFill>
                <a:sym typeface="Symbol" panose="05050102010706020507" pitchFamily="18" charset="2"/>
              </a:rPr>
              <a:t> </a:t>
            </a:r>
            <a:r>
              <a:rPr lang="fr-CA" baseline="-25000" dirty="0">
                <a:solidFill>
                  <a:schemeClr val="bg1"/>
                </a:solidFill>
              </a:rPr>
              <a:t>1</a:t>
            </a:r>
            <a:r>
              <a:rPr lang="fr-CA" dirty="0">
                <a:solidFill>
                  <a:schemeClr val="bg1"/>
                </a:solidFill>
              </a:rPr>
              <a:t>)</a:t>
            </a:r>
            <a:r>
              <a:rPr lang="fr-CA" baseline="-25000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 err="1">
                <a:solidFill>
                  <a:schemeClr val="bg1"/>
                </a:solidFill>
              </a:rPr>
              <a:t>N</a:t>
            </a:r>
            <a:r>
              <a:rPr lang="fr-CA" baseline="-25000" dirty="0" err="1">
                <a:solidFill>
                  <a:schemeClr val="bg1"/>
                </a:solidFill>
              </a:rPr>
              <a:t>patch_fully</a:t>
            </a:r>
            <a:r>
              <a:rPr lang="fr-CA" baseline="-25000" dirty="0">
                <a:solidFill>
                  <a:schemeClr val="bg1"/>
                </a:solidFill>
              </a:rPr>
              <a:t> </a:t>
            </a:r>
            <a:r>
              <a:rPr lang="fr-CA" dirty="0">
                <a:solidFill>
                  <a:schemeClr val="bg1"/>
                </a:solidFill>
              </a:rPr>
              <a:t>– 1)</a:t>
            </a:r>
            <a:r>
              <a:rPr lang="fr-CA" baseline="-25000" dirty="0">
                <a:solidFill>
                  <a:schemeClr val="bg1"/>
                </a:solidFill>
              </a:rPr>
              <a:t>  </a:t>
            </a:r>
            <a:r>
              <a:rPr lang="fr-CA" dirty="0">
                <a:solidFill>
                  <a:schemeClr val="bg1"/>
                </a:solidFill>
                <a:latin typeface="+mj-lt"/>
              </a:rPr>
              <a:t>+ </a:t>
            </a:r>
            <a:r>
              <a:rPr lang="fr-CA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</a:t>
            </a:r>
            <a:r>
              <a:rPr lang="fr-CA" i="1" baseline="-250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search</a:t>
            </a:r>
            <a:endParaRPr lang="fr-CA" sz="1800" i="1" baseline="-25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E24AF2C5-06D6-4927-9D74-5AA5DC14E33C}"/>
              </a:ext>
            </a:extLst>
          </p:cNvPr>
          <p:cNvSpPr/>
          <p:nvPr/>
        </p:nvSpPr>
        <p:spPr>
          <a:xfrm>
            <a:off x="298048" y="4149080"/>
            <a:ext cx="8640959" cy="25202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70BB6DB7-9C44-4C79-A6CA-2BF188E55998}"/>
              </a:ext>
            </a:extLst>
          </p:cNvPr>
          <p:cNvSpPr/>
          <p:nvPr/>
        </p:nvSpPr>
        <p:spPr>
          <a:xfrm>
            <a:off x="899592" y="4293096"/>
            <a:ext cx="7200800" cy="33807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D50DD31D-6D76-4747-8B9F-730CB3D35626}"/>
              </a:ext>
            </a:extLst>
          </p:cNvPr>
          <p:cNvSpPr txBox="1"/>
          <p:nvPr/>
        </p:nvSpPr>
        <p:spPr>
          <a:xfrm>
            <a:off x="966749" y="4293096"/>
            <a:ext cx="80697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dirty="0"/>
              <a:t>If (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CA"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sz="1600" dirty="0"/>
              <a:t>- </a:t>
            </a:r>
            <a:r>
              <a:rPr lang="fr-CA" sz="1600" i="1" dirty="0"/>
              <a:t>h</a:t>
            </a:r>
            <a:r>
              <a:rPr lang="fr-CA" sz="1600" i="1" baseline="-25000" dirty="0"/>
              <a:t>partch1</a:t>
            </a:r>
            <a:r>
              <a:rPr lang="fr-CA" sz="1600" i="1" dirty="0"/>
              <a:t> </a:t>
            </a:r>
            <a:r>
              <a:rPr lang="fr-CA" sz="1600" dirty="0"/>
              <a:t>≥ 0) </a:t>
            </a:r>
            <a:r>
              <a:rPr lang="fr-CA" sz="1600" dirty="0">
                <a:sym typeface="Wingdings" panose="05000000000000000000" pitchFamily="2" charset="2"/>
              </a:rPr>
              <a:t></a:t>
            </a:r>
            <a:r>
              <a:rPr lang="fr-CA" sz="1600" dirty="0"/>
              <a:t> Prey </a:t>
            </a:r>
            <a:r>
              <a:rPr lang="fr-CA" sz="1600" dirty="0" err="1"/>
              <a:t>had</a:t>
            </a:r>
            <a:r>
              <a:rPr lang="fr-CA" sz="1600" dirty="0"/>
              <a:t> the time to </a:t>
            </a:r>
            <a:r>
              <a:rPr lang="fr-CA" sz="1600" dirty="0" err="1"/>
              <a:t>completely</a:t>
            </a:r>
            <a:r>
              <a:rPr lang="fr-CA" sz="1600" dirty="0"/>
              <a:t> </a:t>
            </a:r>
            <a:r>
              <a:rPr lang="fr-CA" sz="1600" dirty="0" err="1"/>
              <a:t>handle</a:t>
            </a:r>
            <a:r>
              <a:rPr lang="fr-CA" sz="1600" dirty="0"/>
              <a:t> the last patch </a:t>
            </a:r>
            <a:r>
              <a:rPr lang="fr-CA" sz="1600" dirty="0" err="1"/>
              <a:t>visited</a:t>
            </a:r>
            <a:endParaRPr lang="fr-CA" sz="1600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FCD50D5D-636F-4967-8782-0CA140EA867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620499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375F67D-C944-468F-A0C4-C66BDE6F313D}"/>
              </a:ext>
            </a:extLst>
          </p:cNvPr>
          <p:cNvSpPr txBox="1"/>
          <p:nvPr/>
        </p:nvSpPr>
        <p:spPr>
          <a:xfrm>
            <a:off x="586080" y="44624"/>
            <a:ext cx="8234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Inter-patch </a:t>
            </a:r>
            <a:r>
              <a:rPr lang="fr-CA" sz="2800" b="1" dirty="0" err="1">
                <a:solidFill>
                  <a:schemeClr val="bg1"/>
                </a:solidFill>
              </a:rPr>
              <a:t>scale</a:t>
            </a:r>
            <a:r>
              <a:rPr lang="fr-CA" sz="2800" b="1" dirty="0">
                <a:solidFill>
                  <a:schemeClr val="bg1"/>
                </a:solidFill>
              </a:rPr>
              <a:t> over </a:t>
            </a:r>
            <a:r>
              <a:rPr lang="fr-CA" sz="2800" b="1" dirty="0" err="1">
                <a:solidFill>
                  <a:schemeClr val="bg1"/>
                </a:solidFill>
              </a:rPr>
              <a:t>relatively</a:t>
            </a:r>
            <a:r>
              <a:rPr lang="fr-CA" sz="2800" b="1" dirty="0">
                <a:solidFill>
                  <a:schemeClr val="bg1"/>
                </a:solidFill>
              </a:rPr>
              <a:t> </a:t>
            </a:r>
            <a:r>
              <a:rPr lang="fr-CA" sz="2800" b="1" dirty="0">
                <a:solidFill>
                  <a:srgbClr val="FFFF00"/>
                </a:solidFill>
              </a:rPr>
              <a:t>short </a:t>
            </a:r>
            <a:r>
              <a:rPr lang="fr-CA" sz="2800" b="1" dirty="0" err="1">
                <a:solidFill>
                  <a:srgbClr val="FFFF00"/>
                </a:solidFill>
              </a:rPr>
              <a:t>periods</a:t>
            </a:r>
            <a:r>
              <a:rPr lang="fr-CA" sz="2800" b="1" dirty="0">
                <a:solidFill>
                  <a:srgbClr val="FFFF00"/>
                </a:solidFill>
              </a:rPr>
              <a:t> of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DCA7571-B7CA-486B-BDA2-57BBA52F1C57}"/>
                  </a:ext>
                </a:extLst>
              </p:cNvPr>
              <p:cNvSpPr txBox="1"/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fr-CA" sz="1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CA" sz="1400" b="0" i="1" dirty="0" smtClean="0">
                        <a:latin typeface="Cambria Math" panose="02040503050406030204" pitchFamily="18" charset="0"/>
                      </a:rPr>
                      <m:t>∗)</m:t>
                    </m:r>
                  </m:oMath>
                </a14:m>
                <a:r>
                  <a:rPr lang="fr-CA" sz="1600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CA" sz="16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CA" sz="16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CA" sz="1600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  <m:e>
                        <m:sSub>
                          <m:sSubPr>
                            <m:ctrlPr>
                              <a:rPr lang="en-CA" sz="1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fr-CA" sz="1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fr-CA" sz="1600" dirty="0">
                  <a:sym typeface="Symbol" panose="05050102010706020507" pitchFamily="18" charset="2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–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 =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s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h</a:t>
                </a:r>
                <a:r>
                  <a:rPr lang="fr-CA" sz="1400" dirty="0"/>
                  <a:t>, i.e., </a:t>
                </a: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: Total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>
                    <a:sym typeface="Symbol" panose="05050102010706020507" pitchFamily="18" charset="2"/>
                  </a:rPr>
                  <a:t>’</a:t>
                </a:r>
                <a:r>
                  <a:rPr lang="fr-CA" sz="1400" dirty="0"/>
                  <a:t>= </a:t>
                </a:r>
                <a:r>
                  <a:rPr lang="fr-CA" sz="1400" i="1" dirty="0" err="1"/>
                  <a:t>aN</a:t>
                </a:r>
                <a:r>
                  <a:rPr lang="fr-CA" sz="1400" i="1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long-</a:t>
                </a:r>
                <a:r>
                  <a:rPr lang="fr-CA" sz="1400" dirty="0" err="1"/>
                  <a:t>term</a:t>
                </a:r>
                <a:r>
                  <a:rPr lang="fr-CA" sz="1400" dirty="0"/>
                  <a:t> rate </a:t>
                </a:r>
                <a:r>
                  <a:rPr lang="fr-CA" sz="1400" dirty="0" err="1"/>
                  <a:t>encounter</a:t>
                </a:r>
                <a:r>
                  <a:rPr lang="fr-CA" sz="1400" dirty="0"/>
                  <a:t> </a:t>
                </a:r>
                <a:r>
                  <a:rPr lang="fr-CA" sz="1400" dirty="0" err="1"/>
                  <a:t>with</a:t>
                </a:r>
                <a:r>
                  <a:rPr lang="fr-CA" sz="1400" dirty="0"/>
                  <a:t> patches (patch/min)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t</a:t>
                </a:r>
                <a:r>
                  <a:rPr lang="fr-CA" sz="1400" baseline="-25000" dirty="0" err="1"/>
                  <a:t>sh</a:t>
                </a:r>
                <a:r>
                  <a:rPr lang="fr-CA" sz="1400" dirty="0"/>
                  <a:t> = 1/</a:t>
                </a:r>
                <a:r>
                  <a:rPr lang="fr-CA" sz="1400" dirty="0">
                    <a:sym typeface="Symbol" panose="05050102010706020507" pitchFamily="18" charset="2"/>
                  </a:rPr>
                  <a:t> ’</a:t>
                </a:r>
                <a:r>
                  <a:rPr lang="fr-CA" sz="1400" baseline="-25000" dirty="0"/>
                  <a:t> </a:t>
                </a:r>
                <a:r>
                  <a:rPr lang="fr-CA" sz="1400" dirty="0"/>
                  <a:t>+ </a:t>
                </a:r>
                <a:r>
                  <a:rPr lang="fr-CA" sz="1400" i="1" dirty="0"/>
                  <a:t>t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Expected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spent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searching</a:t>
                </a:r>
                <a:r>
                  <a:rPr lang="fr-CA" sz="1400" dirty="0"/>
                  <a:t> and handling (</a:t>
                </a:r>
                <a:r>
                  <a:rPr lang="fr-CA" sz="1400" i="1" dirty="0"/>
                  <a:t>t</a:t>
                </a:r>
                <a:r>
                  <a:rPr lang="fr-CA" sz="1400" dirty="0"/>
                  <a:t>) in </a:t>
                </a:r>
                <a:r>
                  <a:rPr lang="fr-CA" sz="1400" dirty="0" err="1"/>
                  <a:t>each</a:t>
                </a:r>
                <a:r>
                  <a:rPr lang="fr-CA" sz="1400" dirty="0"/>
                  <a:t> patch</a:t>
                </a:r>
                <a:endParaRPr lang="fr-CA" sz="1400" baseline="-25000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fr-CA" sz="1400" dirty="0" err="1"/>
                  <a:t>N</a:t>
                </a:r>
                <a:r>
                  <a:rPr lang="fr-CA" sz="1400" baseline="-25000" dirty="0" err="1"/>
                  <a:t>patch_proc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 -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)/</a:t>
                </a:r>
                <a:r>
                  <a:rPr lang="fr-CA" sz="1400" i="1" dirty="0" err="1"/>
                  <a:t>t</a:t>
                </a:r>
                <a:r>
                  <a:rPr lang="fr-CA" sz="1400" i="1" baseline="-25000" dirty="0" err="1"/>
                  <a:t>sh</a:t>
                </a:r>
                <a:r>
                  <a:rPr lang="fr-CA" sz="1400" dirty="0"/>
                  <a:t>, nb patches </a:t>
                </a:r>
                <a:r>
                  <a:rPr lang="fr-CA" sz="1400" dirty="0" err="1"/>
                  <a:t>visited</a:t>
                </a:r>
                <a:r>
                  <a:rPr lang="fr-CA" sz="1400" dirty="0"/>
                  <a:t> (</a:t>
                </a:r>
                <a:r>
                  <a:rPr lang="fr-CA" sz="1400" dirty="0" err="1"/>
                  <a:t>including</a:t>
                </a:r>
                <a:r>
                  <a:rPr lang="fr-CA" sz="1400" dirty="0"/>
                  <a:t> time to </a:t>
                </a:r>
                <a:r>
                  <a:rPr lang="fr-CA" sz="1400" dirty="0" err="1"/>
                  <a:t>search</a:t>
                </a:r>
                <a:r>
                  <a:rPr lang="fr-CA" sz="1400" dirty="0"/>
                  <a:t> and </a:t>
                </a:r>
                <a:r>
                  <a:rPr lang="fr-CA" sz="1400" dirty="0" err="1"/>
                  <a:t>handle</a:t>
                </a:r>
                <a:r>
                  <a:rPr lang="fr-CA" sz="1400" dirty="0"/>
                  <a:t> </a:t>
                </a:r>
                <a:r>
                  <a:rPr lang="fr-CA" sz="1400" dirty="0" err="1"/>
                  <a:t>marbles</a:t>
                </a:r>
                <a:r>
                  <a:rPr lang="fr-CA" sz="1400" dirty="0"/>
                  <a:t> in a patch) </a:t>
                </a:r>
                <a:r>
                  <a:rPr lang="fr-CA" sz="1400" dirty="0" err="1"/>
                  <a:t>during</a:t>
                </a:r>
                <a:r>
                  <a:rPr lang="fr-CA" sz="1400" dirty="0"/>
                  <a:t> 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q"/>
                </a:pPr>
                <a:r>
                  <a:rPr lang="el-G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Δ</a:t>
                </a:r>
                <a:r>
                  <a:rPr lang="fr-CA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fr-CA" sz="1400" dirty="0"/>
                  <a:t> = (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f</a:t>
                </a:r>
                <a:r>
                  <a:rPr lang="fr-CA" sz="1400" dirty="0"/>
                  <a:t>-</a:t>
                </a:r>
                <a:r>
                  <a:rPr lang="fr-CA" sz="1400" i="1" dirty="0"/>
                  <a:t>T</a:t>
                </a:r>
                <a:r>
                  <a:rPr lang="fr-CA" sz="1400" i="1" baseline="-25000" dirty="0"/>
                  <a:t>r</a:t>
                </a:r>
                <a:r>
                  <a:rPr lang="fr-CA" sz="1400" dirty="0"/>
                  <a:t>) modulo </a:t>
                </a:r>
                <a:r>
                  <a:rPr lang="fr-CA" sz="1400" i="1" dirty="0" err="1"/>
                  <a:t>N</a:t>
                </a:r>
                <a:r>
                  <a:rPr lang="fr-CA" sz="1400" i="1" baseline="-25000" dirty="0" err="1"/>
                  <a:t>patch_proc</a:t>
                </a:r>
                <a:r>
                  <a:rPr lang="fr-CA" sz="1400" dirty="0"/>
                  <a:t>, </a:t>
                </a:r>
                <a:r>
                  <a:rPr lang="fr-CA" sz="1400" dirty="0" err="1"/>
                  <a:t>remaining</a:t>
                </a:r>
                <a:r>
                  <a:rPr lang="fr-CA" sz="1400" dirty="0"/>
                  <a:t> time </a:t>
                </a:r>
                <a:r>
                  <a:rPr lang="fr-CA" sz="1400" dirty="0" err="1"/>
                  <a:t>given</a:t>
                </a:r>
                <a:r>
                  <a:rPr lang="fr-CA" sz="1400" dirty="0"/>
                  <a:t> </a:t>
                </a:r>
                <a:r>
                  <a:rPr lang="fr-CA" sz="1400" dirty="0" err="1"/>
                  <a:t>that</a:t>
                </a:r>
                <a:r>
                  <a:rPr lang="fr-CA" sz="1400" dirty="0"/>
                  <a:t> </a:t>
                </a:r>
                <a:r>
                  <a:rPr lang="fr-CA" sz="1400" dirty="0" err="1"/>
                  <a:t>prey</a:t>
                </a:r>
                <a:r>
                  <a:rPr lang="fr-CA" sz="1400" dirty="0"/>
                  <a:t> start the </a:t>
                </a:r>
                <a:r>
                  <a:rPr lang="fr-CA" sz="1400" dirty="0" err="1"/>
                  <a:t>game</a:t>
                </a:r>
                <a:r>
                  <a:rPr lang="fr-CA" sz="1400" dirty="0"/>
                  <a:t> in a </a:t>
                </a:r>
                <a:r>
                  <a:rPr lang="fr-CA" sz="1400" dirty="0" err="1"/>
                  <a:t>resource</a:t>
                </a:r>
                <a:r>
                  <a:rPr lang="fr-CA" sz="1400" dirty="0"/>
                  <a:t> patch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DCA7571-B7CA-486B-BDA2-57BBA52F1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2255521"/>
                <a:ext cx="8702992" cy="1835658"/>
              </a:xfrm>
              <a:prstGeom prst="rect">
                <a:avLst/>
              </a:prstGeom>
              <a:blipFill>
                <a:blip r:embed="rId2"/>
                <a:stretch>
                  <a:fillRect l="-70" t="-16944" b="-99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e 25">
            <a:extLst>
              <a:ext uri="{FF2B5EF4-FFF2-40B4-BE49-F238E27FC236}">
                <a16:creationId xmlns:a16="http://schemas.microsoft.com/office/drawing/2014/main" id="{58847727-4349-481F-929E-103F4B26DBC5}"/>
              </a:ext>
            </a:extLst>
          </p:cNvPr>
          <p:cNvGrpSpPr/>
          <p:nvPr/>
        </p:nvGrpSpPr>
        <p:grpSpPr>
          <a:xfrm>
            <a:off x="6680285" y="1524855"/>
            <a:ext cx="1656184" cy="1177258"/>
            <a:chOff x="6660232" y="1252541"/>
            <a:chExt cx="1656184" cy="1177258"/>
          </a:xfrm>
        </p:grpSpPr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FFE35B28-05A2-4127-9B3F-AADD23E1DC8C}"/>
                </a:ext>
              </a:extLst>
            </p:cNvPr>
            <p:cNvCxnSpPr>
              <a:cxnSpLocks/>
            </p:cNvCxnSpPr>
            <p:nvPr/>
          </p:nvCxnSpPr>
          <p:spPr>
            <a:xfrm>
              <a:off x="6660232" y="1252541"/>
              <a:ext cx="0" cy="646075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èche : droite 34">
              <a:extLst>
                <a:ext uri="{FF2B5EF4-FFF2-40B4-BE49-F238E27FC236}">
                  <a16:creationId xmlns:a16="http://schemas.microsoft.com/office/drawing/2014/main" id="{D4C57928-278F-40E8-A52D-9FEC2DC89C7D}"/>
                </a:ext>
              </a:extLst>
            </p:cNvPr>
            <p:cNvSpPr/>
            <p:nvPr/>
          </p:nvSpPr>
          <p:spPr>
            <a:xfrm rot="14027899">
              <a:off x="6678925" y="1754800"/>
              <a:ext cx="343055" cy="19786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C5F0510-CAF5-46E4-A7DA-33EE7CDEE99C}"/>
                </a:ext>
              </a:extLst>
            </p:cNvPr>
            <p:cNvSpPr txBox="1"/>
            <p:nvPr/>
          </p:nvSpPr>
          <p:spPr>
            <a:xfrm>
              <a:off x="7011649" y="1783468"/>
              <a:ext cx="1304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 err="1"/>
                <a:t>Incompletesearch</a:t>
              </a:r>
              <a:endParaRPr lang="fr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1852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9" grpId="0" animBg="1"/>
      <p:bldP spid="65" grpId="0"/>
      <p:bldP spid="66" grpId="0"/>
      <p:bldP spid="67" grpId="0" animBg="1"/>
      <p:bldP spid="90" grpId="0" animBg="1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81670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35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211960" y="4641710"/>
            <a:ext cx="130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i="1" dirty="0"/>
              <a:t>R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 = </a:t>
            </a:r>
            <a:endParaRPr lang="fr-CA" sz="36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471540" y="4388911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600" i="1" dirty="0"/>
              <a:t>g</a:t>
            </a:r>
            <a:r>
              <a:rPr lang="en-CA" sz="3600" dirty="0"/>
              <a:t>(</a:t>
            </a:r>
            <a:r>
              <a:rPr lang="en-CA" sz="3600" i="1" dirty="0"/>
              <a:t>t</a:t>
            </a:r>
            <a:r>
              <a:rPr lang="en-CA" sz="3600" dirty="0"/>
              <a:t>)</a:t>
            </a:r>
          </a:p>
          <a:p>
            <a:pPr algn="ctr"/>
            <a:r>
              <a:rPr lang="en-CA" sz="3600" i="1" dirty="0"/>
              <a:t>S + t</a:t>
            </a:r>
            <a:endParaRPr lang="fr-CA" sz="3600" i="1" baseline="-25000" dirty="0"/>
          </a:p>
        </p:txBody>
      </p:sp>
      <p:cxnSp>
        <p:nvCxnSpPr>
          <p:cNvPr id="23" name="Connecteur droit 22"/>
          <p:cNvCxnSpPr>
            <a:cxnSpLocks/>
          </p:cNvCxnSpPr>
          <p:nvPr/>
        </p:nvCxnSpPr>
        <p:spPr>
          <a:xfrm>
            <a:off x="6231935" y="4989075"/>
            <a:ext cx="1470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llipse 23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8A871A4-9C29-4ED8-8F99-7EB2DF5FC6E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DB8FEDC-599A-44BC-85FA-9634C45FB44B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5722E7A-B2E4-4BA8-A325-7A95184CFE5E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1787D35-EC8D-4D72-A63C-496D5F949D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4" t="8541" r="35018" b="4490"/>
          <a:stretch/>
        </p:blipFill>
        <p:spPr>
          <a:xfrm>
            <a:off x="1885573" y="3364051"/>
            <a:ext cx="1552267" cy="188363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1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62D54B4-99DD-4CC7-96F2-43DBF3D8B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700" b="6239"/>
          <a:stretch/>
        </p:blipFill>
        <p:spPr>
          <a:xfrm>
            <a:off x="3230140" y="1340768"/>
            <a:ext cx="5380763" cy="504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CE20A8F-B6DC-4075-AF05-096F4FB26006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36812"/>
            <a:ext cx="9144000" cy="116155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C59CFCA-C781-42CD-95CD-DED1DCE6391B}"/>
              </a:ext>
            </a:extLst>
          </p:cNvPr>
          <p:cNvSpPr txBox="1"/>
          <p:nvPr/>
        </p:nvSpPr>
        <p:spPr>
          <a:xfrm>
            <a:off x="-72008" y="98629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/>
                </a:solidFill>
              </a:rPr>
              <a:t>Optimal combination of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s</a:t>
            </a:r>
            <a:r>
              <a:rPr lang="fr-CA" sz="2400" dirty="0">
                <a:solidFill>
                  <a:schemeClr val="bg1"/>
                </a:solidFill>
              </a:rPr>
              <a:t>,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h </a:t>
            </a:r>
            <a:r>
              <a:rPr lang="fr-CA" sz="2400" dirty="0">
                <a:solidFill>
                  <a:schemeClr val="bg1"/>
                </a:solidFill>
              </a:rPr>
              <a:t>and </a:t>
            </a:r>
            <a:r>
              <a:rPr lang="fr-CA" sz="2400" i="1" dirty="0">
                <a:solidFill>
                  <a:schemeClr val="bg1"/>
                </a:solidFill>
              </a:rPr>
              <a:t>T</a:t>
            </a:r>
            <a:r>
              <a:rPr lang="fr-CA" sz="2400" i="1" baseline="-25000" dirty="0">
                <a:solidFill>
                  <a:schemeClr val="bg1"/>
                </a:solidFill>
              </a:rPr>
              <a:t>r</a:t>
            </a:r>
            <a:r>
              <a:rPr lang="fr-CA" sz="2400" dirty="0">
                <a:solidFill>
                  <a:schemeClr val="bg1"/>
                </a:solidFill>
              </a:rPr>
              <a:t>, </a:t>
            </a:r>
            <a:r>
              <a:rPr lang="fr-CA" sz="2400" dirty="0" err="1">
                <a:solidFill>
                  <a:schemeClr val="bg1"/>
                </a:solidFill>
              </a:rPr>
              <a:t>given</a:t>
            </a:r>
            <a:r>
              <a:rPr lang="fr-CA" sz="2400" dirty="0">
                <a:solidFill>
                  <a:schemeClr val="bg1"/>
                </a:solidFill>
              </a:rPr>
              <a:t> the optimal </a:t>
            </a:r>
            <a:r>
              <a:rPr lang="fr-CA" sz="2400" dirty="0" err="1">
                <a:solidFill>
                  <a:schemeClr val="bg1"/>
                </a:solidFill>
              </a:rPr>
              <a:t>diet</a:t>
            </a:r>
            <a:r>
              <a:rPr lang="fr-CA" sz="2400" dirty="0">
                <a:solidFill>
                  <a:schemeClr val="bg1"/>
                </a:solidFill>
              </a:rPr>
              <a:t> and </a:t>
            </a:r>
            <a:r>
              <a:rPr lang="fr-CA" sz="2400" dirty="0" err="1">
                <a:solidFill>
                  <a:schemeClr val="bg1"/>
                </a:solidFill>
              </a:rPr>
              <a:t>residence</a:t>
            </a:r>
            <a:r>
              <a:rPr lang="fr-CA" sz="2400" dirty="0">
                <a:solidFill>
                  <a:schemeClr val="bg1"/>
                </a:solidFill>
              </a:rPr>
              <a:t> time </a:t>
            </a:r>
            <a:r>
              <a:rPr lang="fr-CA" sz="2400" dirty="0" err="1">
                <a:solidFill>
                  <a:schemeClr val="bg1"/>
                </a:solidFill>
              </a:rPr>
              <a:t>under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predation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risk</a:t>
            </a:r>
            <a:r>
              <a:rPr lang="fr-CA" sz="2400" dirty="0">
                <a:solidFill>
                  <a:schemeClr val="bg1"/>
                </a:solidFill>
              </a:rPr>
              <a:t>, as </a:t>
            </a:r>
            <a:r>
              <a:rPr lang="fr-CA" sz="2400" dirty="0" err="1">
                <a:solidFill>
                  <a:schemeClr val="bg1"/>
                </a:solidFill>
              </a:rPr>
              <a:t>identified</a:t>
            </a:r>
            <a:r>
              <a:rPr lang="fr-CA" sz="2400" dirty="0">
                <a:solidFill>
                  <a:schemeClr val="bg1"/>
                </a:solidFill>
              </a:rPr>
              <a:t> </a:t>
            </a:r>
            <a:r>
              <a:rPr lang="fr-CA" sz="2400" dirty="0" err="1">
                <a:solidFill>
                  <a:schemeClr val="bg1"/>
                </a:solidFill>
              </a:rPr>
              <a:t>numerically</a:t>
            </a:r>
            <a:endParaRPr lang="fr-CA" sz="2400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17E74B1-594E-4DAB-8E47-0AB3C721C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1" t="6878" r="37002" b="119"/>
          <a:stretch/>
        </p:blipFill>
        <p:spPr>
          <a:xfrm>
            <a:off x="130483" y="1340769"/>
            <a:ext cx="2826503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54C3D-2CFA-4B6D-B062-C11571C6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708" y="-206698"/>
            <a:ext cx="9659416" cy="1143000"/>
          </a:xfrm>
        </p:spPr>
        <p:txBody>
          <a:bodyPr>
            <a:noAutofit/>
          </a:bodyPr>
          <a:lstStyle/>
          <a:p>
            <a:r>
              <a:rPr lang="fr-CA" sz="3200" dirty="0" err="1"/>
              <a:t>Describe</a:t>
            </a:r>
            <a:r>
              <a:rPr lang="fr-CA" sz="3200" dirty="0"/>
              <a:t> </a:t>
            </a:r>
            <a:r>
              <a:rPr lang="fr-CA" sz="3200" dirty="0" err="1"/>
              <a:t>field</a:t>
            </a:r>
            <a:r>
              <a:rPr lang="fr-CA" sz="3200" dirty="0"/>
              <a:t> </a:t>
            </a:r>
            <a:r>
              <a:rPr lang="fr-CA" sz="3200" dirty="0" err="1"/>
              <a:t>experiment</a:t>
            </a:r>
            <a:r>
              <a:rPr lang="fr-CA" sz="3200" dirty="0"/>
              <a:t> or </a:t>
            </a:r>
            <a:r>
              <a:rPr lang="fr-CA" sz="3200" dirty="0" err="1"/>
              <a:t>experimental</a:t>
            </a:r>
            <a:r>
              <a:rPr lang="fr-CA" sz="3200" dirty="0"/>
              <a:t> conditions…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00D8E-1034-44A2-84DC-B5C9884E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240" y="884614"/>
            <a:ext cx="9361040" cy="4536504"/>
          </a:xfrm>
        </p:spPr>
        <p:txBody>
          <a:bodyPr>
            <a:normAutofit/>
          </a:bodyPr>
          <a:lstStyle/>
          <a:p>
            <a:r>
              <a:rPr lang="en-US" sz="900" dirty="0" err="1"/>
              <a:t>Tf</a:t>
            </a:r>
            <a:r>
              <a:rPr lang="en-US" sz="900" dirty="0"/>
              <a:t> &lt;- 30 # game duration</a:t>
            </a:r>
          </a:p>
          <a:p>
            <a:r>
              <a:rPr lang="en-US" sz="900" dirty="0"/>
              <a:t>########################  start the game in a patch   ########################</a:t>
            </a:r>
          </a:p>
          <a:p>
            <a:r>
              <a:rPr lang="en-US" sz="900" dirty="0"/>
              <a:t>####################### WITHIN PATCH DECISION ################################</a:t>
            </a:r>
          </a:p>
          <a:p>
            <a:r>
              <a:rPr lang="en-US" sz="900" dirty="0"/>
              <a:t>N_in_t0=50    # total number of marbles at a given station</a:t>
            </a:r>
          </a:p>
          <a:p>
            <a:r>
              <a:rPr lang="en-US" sz="900" dirty="0"/>
              <a:t>N1_in_t0=10           #marbles of type 1			        </a:t>
            </a:r>
            <a:r>
              <a:rPr lang="en-US" sz="1200" b="1" dirty="0"/>
              <a:t>simply to estimate the gain function</a:t>
            </a:r>
            <a:endParaRPr lang="en-US" sz="900" b="1" dirty="0"/>
          </a:p>
          <a:p>
            <a:r>
              <a:rPr lang="en-US" sz="900" dirty="0"/>
              <a:t>N2_in_t0=10           #marbles of type2</a:t>
            </a:r>
          </a:p>
          <a:p>
            <a:r>
              <a:rPr lang="en-US" sz="900" dirty="0" err="1"/>
              <a:t>Nsubstrat</a:t>
            </a:r>
            <a:r>
              <a:rPr lang="en-US" sz="900" dirty="0"/>
              <a:t> = N_in_t0-(N1_in_t0+N2_in_t0)</a:t>
            </a:r>
          </a:p>
          <a:p>
            <a:r>
              <a:rPr lang="en-US" sz="900" dirty="0" err="1">
                <a:highlight>
                  <a:srgbClr val="FFFF00"/>
                </a:highlight>
              </a:rPr>
              <a:t>a_in</a:t>
            </a:r>
            <a:r>
              <a:rPr lang="en-US" sz="900" dirty="0">
                <a:highlight>
                  <a:srgbClr val="FFFF00"/>
                </a:highlight>
              </a:rPr>
              <a:t> = (60/5)      # searching rate when not handling (marbles that can be drawn /min)… i.e., can uncover 12 squares /min, i.e., one every 5 sec</a:t>
            </a:r>
          </a:p>
          <a:p>
            <a:r>
              <a:rPr lang="en-US" sz="900" dirty="0"/>
              <a:t>h1_in = h2_in = (15/60)                      # handling time prey type 1 (min/marble)</a:t>
            </a:r>
          </a:p>
          <a:p>
            <a:r>
              <a:rPr lang="en-US" sz="900" dirty="0"/>
              <a:t>e1_in = 40           # points gained by consuming a prey of type 1 (points/marble) </a:t>
            </a:r>
          </a:p>
          <a:p>
            <a:r>
              <a:rPr lang="en-US" sz="900" dirty="0"/>
              <a:t>e2_in = 5                # points gained by consuming a prey of type 1 (points/marble)</a:t>
            </a:r>
          </a:p>
          <a:p>
            <a:r>
              <a:rPr lang="en-US" sz="900" dirty="0">
                <a:highlight>
                  <a:srgbClr val="FFFF00"/>
                </a:highlight>
              </a:rPr>
              <a:t>p1_in=1                    #if marble of type 1 are taken, p = 1; 0 otherwise</a:t>
            </a:r>
          </a:p>
          <a:p>
            <a:r>
              <a:rPr lang="en-US" sz="900" dirty="0">
                <a:highlight>
                  <a:srgbClr val="FFFF00"/>
                </a:highlight>
              </a:rPr>
              <a:t>p2_in=1              #if marble of type 2 are taken, p = 1; 0 otherwise</a:t>
            </a:r>
          </a:p>
          <a:p>
            <a:r>
              <a:rPr lang="en-US" sz="900" dirty="0"/>
              <a:t>####################### AMONG PATCH DECISION ################################</a:t>
            </a:r>
          </a:p>
          <a:p>
            <a:r>
              <a:rPr lang="en-US" sz="900" dirty="0"/>
              <a:t>a     &lt;- 30*23                      #area search rate  (m2/min), i.e., width*speed </a:t>
            </a:r>
          </a:p>
          <a:p>
            <a:r>
              <a:rPr lang="en-US" sz="900" dirty="0"/>
              <a:t>N1    &lt;- (200/(120000))  #  (200 patches; 30 participants, environ 12 ha; 120 000 m2, distance </a:t>
            </a:r>
            <a:r>
              <a:rPr lang="en-US" sz="900" dirty="0" err="1"/>
              <a:t>moy</a:t>
            </a:r>
            <a:r>
              <a:rPr lang="en-US" sz="900" dirty="0"/>
              <a:t> entre patches = 12.25 m (=1/(2*((200/120000)^0.5))) = 315 x 315 m)      ###### patch density  (patches/m2) if I put N1 = 1/a, N2 = 0.3/a, then 1 type is best instead of </a:t>
            </a:r>
          </a:p>
          <a:p>
            <a:r>
              <a:rPr lang="en-US" sz="900" dirty="0"/>
              <a:t>N2    &lt;- N1        ###### density of patch type 2  (patches/m2)</a:t>
            </a:r>
          </a:p>
          <a:p>
            <a:r>
              <a:rPr lang="en-US" sz="900" dirty="0" err="1"/>
              <a:t>mus</a:t>
            </a:r>
            <a:r>
              <a:rPr lang="en-US" sz="900" dirty="0"/>
              <a:t>   &lt;- 0.5                     ### survival probability when travelling between patches</a:t>
            </a:r>
          </a:p>
          <a:p>
            <a:r>
              <a:rPr lang="en-US" sz="900" dirty="0" err="1"/>
              <a:t>muh</a:t>
            </a:r>
            <a:r>
              <a:rPr lang="en-US" sz="900" dirty="0"/>
              <a:t>   &lt;- </a:t>
            </a:r>
            <a:r>
              <a:rPr lang="en-US" sz="900" dirty="0" err="1"/>
              <a:t>mus</a:t>
            </a:r>
            <a:r>
              <a:rPr lang="en-US" sz="900" dirty="0"/>
              <a:t>                   ### survival probability when at a patches (i.e., when handling food)</a:t>
            </a:r>
          </a:p>
          <a:p>
            <a:r>
              <a:rPr lang="en-US" sz="900" dirty="0" err="1"/>
              <a:t>mur</a:t>
            </a:r>
            <a:r>
              <a:rPr lang="en-US" sz="900" dirty="0"/>
              <a:t>   &lt;- 0.9                      ### survival probability when in refuge</a:t>
            </a:r>
          </a:p>
          <a:p>
            <a:r>
              <a:rPr lang="en-US" sz="900" dirty="0"/>
              <a:t>p1 &lt;- 1</a:t>
            </a:r>
          </a:p>
          <a:p>
            <a:r>
              <a:rPr lang="en-US" sz="900" dirty="0"/>
              <a:t>p2 &lt;- 0                 #p2=0 because only one type of resource patch</a:t>
            </a:r>
            <a:endParaRPr lang="en-US" sz="700" dirty="0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0E50CAE9-44BC-48B6-B6D4-8E8E97AF230D}"/>
              </a:ext>
            </a:extLst>
          </p:cNvPr>
          <p:cNvSpPr/>
          <p:nvPr/>
        </p:nvSpPr>
        <p:spPr>
          <a:xfrm>
            <a:off x="3131840" y="1460678"/>
            <a:ext cx="288032" cy="648072"/>
          </a:xfrm>
          <a:prstGeom prst="rightBrace">
            <a:avLst>
              <a:gd name="adj1" fmla="val 8333"/>
              <a:gd name="adj2" fmla="val 47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B1EAC-0668-45CD-8A11-7063BEE62B09}"/>
              </a:ext>
            </a:extLst>
          </p:cNvPr>
          <p:cNvSpPr txBox="1"/>
          <p:nvPr/>
        </p:nvSpPr>
        <p:spPr>
          <a:xfrm>
            <a:off x="128400" y="4701038"/>
            <a:ext cx="846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In </a:t>
            </a:r>
            <a:r>
              <a:rPr lang="fr-CA" sz="1400" dirty="0" err="1"/>
              <a:t>this</a:t>
            </a:r>
            <a:r>
              <a:rPr lang="fr-CA" sz="1400" dirty="0"/>
              <a:t> case, </a:t>
            </a:r>
            <a:r>
              <a:rPr lang="fr-CA" sz="1400" dirty="0" err="1"/>
              <a:t>consuming</a:t>
            </a:r>
            <a:r>
              <a:rPr lang="fr-CA" sz="1400" dirty="0"/>
              <a:t> </a:t>
            </a:r>
            <a:r>
              <a:rPr lang="fr-CA" sz="1400" dirty="0" err="1"/>
              <a:t>only</a:t>
            </a:r>
            <a:r>
              <a:rPr lang="fr-CA" sz="1400" dirty="0"/>
              <a:t> p1 </a:t>
            </a:r>
            <a:r>
              <a:rPr lang="fr-CA" sz="1400" dirty="0" err="1"/>
              <a:t>is</a:t>
            </a:r>
            <a:r>
              <a:rPr lang="fr-CA" sz="1400" dirty="0"/>
              <a:t> the best </a:t>
            </a:r>
            <a:r>
              <a:rPr lang="fr-CA" sz="1400" dirty="0" err="1"/>
              <a:t>choice</a:t>
            </a:r>
            <a:r>
              <a:rPr lang="fr-CA" sz="1400" dirty="0"/>
              <a:t>, and 6 min </a:t>
            </a:r>
            <a:r>
              <a:rPr lang="fr-CA" sz="1400" dirty="0" err="1"/>
              <a:t>should</a:t>
            </a:r>
            <a:r>
              <a:rPr lang="fr-CA" sz="1400" dirty="0"/>
              <a:t> </a:t>
            </a:r>
            <a:r>
              <a:rPr lang="fr-CA" sz="1400" dirty="0" err="1"/>
              <a:t>be</a:t>
            </a:r>
            <a:r>
              <a:rPr lang="fr-CA" sz="1400" dirty="0"/>
              <a:t> </a:t>
            </a:r>
            <a:r>
              <a:rPr lang="fr-CA" sz="1400" dirty="0" err="1"/>
              <a:t>spent</a:t>
            </a:r>
            <a:r>
              <a:rPr lang="fr-CA" sz="1400" dirty="0"/>
              <a:t> in refuges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95F78C-4671-4063-B6D8-87050EA3906C}"/>
              </a:ext>
            </a:extLst>
          </p:cNvPr>
          <p:cNvSpPr txBox="1"/>
          <p:nvPr/>
        </p:nvSpPr>
        <p:spPr>
          <a:xfrm>
            <a:off x="294928" y="548680"/>
            <a:ext cx="2620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/>
              <a:t>Basic </a:t>
            </a:r>
            <a:r>
              <a:rPr lang="fr-CA" sz="1800" dirty="0" err="1"/>
              <a:t>parameters</a:t>
            </a:r>
            <a:endParaRPr lang="fr-CA" sz="1800" dirty="0"/>
          </a:p>
          <a:p>
            <a:endParaRPr lang="en-US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BC9F03-9118-465E-88B5-8CAEFA626DFB}"/>
              </a:ext>
            </a:extLst>
          </p:cNvPr>
          <p:cNvSpPr txBox="1"/>
          <p:nvPr/>
        </p:nvSpPr>
        <p:spPr>
          <a:xfrm>
            <a:off x="-54952" y="5061078"/>
            <a:ext cx="10416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"</a:t>
            </a:r>
            <a:r>
              <a:rPr lang="en-US" sz="1400" dirty="0" err="1"/>
              <a:t>Eall</a:t>
            </a:r>
            <a:r>
              <a:rPr lang="en-US" sz="1400" dirty="0"/>
              <a:t>", "E", "mu", “t", "</a:t>
            </a:r>
            <a:r>
              <a:rPr lang="en-US" sz="1400" dirty="0" err="1"/>
              <a:t>NbPatch_consumed</a:t>
            </a:r>
            <a:r>
              <a:rPr lang="en-US" sz="1400" dirty="0"/>
              <a:t>", "</a:t>
            </a:r>
            <a:r>
              <a:rPr lang="en-US" sz="1400" dirty="0" err="1"/>
              <a:t>Ts","Th","Tr</a:t>
            </a:r>
            <a:r>
              <a:rPr lang="en-US" sz="1400" dirty="0"/>
              <a:t>“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Avec p2 = 0 </a:t>
            </a:r>
            <a:r>
              <a:rPr lang="en-US" sz="1400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dirty="0"/>
              <a:t>807.588752 1392.394399    0.580000    5.000000    4.000000    3.478261   20.521739  6.000000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Avec p2 = 1 </a:t>
            </a:r>
            <a:r>
              <a:rPr lang="en-US" sz="14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fr-CA" sz="1400" dirty="0"/>
              <a:t>787.629605 1357.982078    0.580000    5.000000    4.000000    3.478261   20.521739   6.000000</a:t>
            </a:r>
          </a:p>
        </p:txBody>
      </p:sp>
    </p:spTree>
    <p:extLst>
      <p:ext uri="{BB962C8B-B14F-4D97-AF65-F5344CB8AC3E}">
        <p14:creationId xmlns:p14="http://schemas.microsoft.com/office/powerpoint/2010/main" val="3616119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354C3D-2CFA-4B6D-B062-C11571C6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708" y="-206698"/>
            <a:ext cx="9659416" cy="1143000"/>
          </a:xfrm>
        </p:spPr>
        <p:txBody>
          <a:bodyPr>
            <a:noAutofit/>
          </a:bodyPr>
          <a:lstStyle/>
          <a:p>
            <a:r>
              <a:rPr lang="fr-CA" sz="3200" dirty="0" err="1"/>
              <a:t>Describe</a:t>
            </a:r>
            <a:r>
              <a:rPr lang="fr-CA" sz="3200" dirty="0"/>
              <a:t> </a:t>
            </a:r>
            <a:r>
              <a:rPr lang="fr-CA" sz="3200" dirty="0" err="1"/>
              <a:t>field</a:t>
            </a:r>
            <a:r>
              <a:rPr lang="fr-CA" sz="3200" dirty="0"/>
              <a:t> </a:t>
            </a:r>
            <a:r>
              <a:rPr lang="fr-CA" sz="3200" dirty="0" err="1"/>
              <a:t>experiment</a:t>
            </a:r>
            <a:r>
              <a:rPr lang="fr-CA" sz="3200" dirty="0"/>
              <a:t> or </a:t>
            </a:r>
            <a:r>
              <a:rPr lang="fr-CA" sz="3200" dirty="0" err="1"/>
              <a:t>experimental</a:t>
            </a:r>
            <a:r>
              <a:rPr lang="fr-CA" sz="3200" dirty="0"/>
              <a:t> conditions…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C00D8E-1034-44A2-84DC-B5C9884EA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7240" y="884614"/>
            <a:ext cx="9361040" cy="4536504"/>
          </a:xfrm>
        </p:spPr>
        <p:txBody>
          <a:bodyPr>
            <a:normAutofit/>
          </a:bodyPr>
          <a:lstStyle/>
          <a:p>
            <a:r>
              <a:rPr lang="en-US" sz="900" dirty="0" err="1"/>
              <a:t>Tf</a:t>
            </a:r>
            <a:r>
              <a:rPr lang="en-US" sz="900" dirty="0"/>
              <a:t> &lt;- 30 # game duration</a:t>
            </a:r>
          </a:p>
          <a:p>
            <a:r>
              <a:rPr lang="en-US" sz="900" dirty="0"/>
              <a:t>########################  start the game in a patch   ########################</a:t>
            </a:r>
          </a:p>
          <a:p>
            <a:r>
              <a:rPr lang="en-US" sz="900" dirty="0"/>
              <a:t>####################### WITHIN PATCH DECISION ################################</a:t>
            </a:r>
          </a:p>
          <a:p>
            <a:r>
              <a:rPr lang="en-US" sz="900" dirty="0"/>
              <a:t>N_in_t0=50    # total number of marbles at a given station</a:t>
            </a:r>
          </a:p>
          <a:p>
            <a:r>
              <a:rPr lang="en-US" sz="900" dirty="0"/>
              <a:t>N1_in_t0=10           #marbles of type 1			        </a:t>
            </a:r>
            <a:r>
              <a:rPr lang="en-US" sz="1200" b="1" dirty="0"/>
              <a:t>simply to estimate the gain function</a:t>
            </a:r>
            <a:endParaRPr lang="en-US" sz="900" b="1" dirty="0"/>
          </a:p>
          <a:p>
            <a:r>
              <a:rPr lang="en-US" sz="900" dirty="0"/>
              <a:t>N2_in_t0=10           #marbles of type2</a:t>
            </a:r>
          </a:p>
          <a:p>
            <a:r>
              <a:rPr lang="en-US" sz="900" dirty="0" err="1"/>
              <a:t>Nsubstrat</a:t>
            </a:r>
            <a:r>
              <a:rPr lang="en-US" sz="900" dirty="0"/>
              <a:t> = N_in_t0-(N1_in_t0+N2_in_t0)</a:t>
            </a:r>
          </a:p>
          <a:p>
            <a:r>
              <a:rPr lang="en-US" sz="900" dirty="0" err="1">
                <a:highlight>
                  <a:srgbClr val="FFFF00"/>
                </a:highlight>
              </a:rPr>
              <a:t>a_in</a:t>
            </a:r>
            <a:r>
              <a:rPr lang="en-US" sz="900" dirty="0">
                <a:highlight>
                  <a:srgbClr val="FFFF00"/>
                </a:highlight>
              </a:rPr>
              <a:t> = (60/10)      # searching rate when not handling (marbles that can be drawn /min)… i.e., can uncover 12 squares /min, i.e., one every 10 sec</a:t>
            </a:r>
          </a:p>
          <a:p>
            <a:r>
              <a:rPr lang="en-US" sz="900" dirty="0"/>
              <a:t>h1_in = h2_in = (15/60)                      # handling time prey type 1 (min/marble)</a:t>
            </a:r>
          </a:p>
          <a:p>
            <a:r>
              <a:rPr lang="en-US" sz="900" dirty="0"/>
              <a:t>e1_in = 40           # points gained by consuming a prey of type 1 (points/marble) </a:t>
            </a:r>
          </a:p>
          <a:p>
            <a:r>
              <a:rPr lang="en-US" sz="900" dirty="0"/>
              <a:t>e2_in = 5                # points gained by consuming a prey of type 1 (points/marble)</a:t>
            </a:r>
          </a:p>
          <a:p>
            <a:r>
              <a:rPr lang="en-US" sz="900" dirty="0">
                <a:highlight>
                  <a:srgbClr val="FFFF00"/>
                </a:highlight>
              </a:rPr>
              <a:t>p1_in=1                    #if marble of type 1 are taken, p = 1; 0 otherwise</a:t>
            </a:r>
          </a:p>
          <a:p>
            <a:r>
              <a:rPr lang="en-US" sz="900" dirty="0">
                <a:highlight>
                  <a:srgbClr val="FFFF00"/>
                </a:highlight>
              </a:rPr>
              <a:t>p2_in=1              #if marble of type 2 are taken, p = 1; 0 otherwise</a:t>
            </a:r>
          </a:p>
          <a:p>
            <a:r>
              <a:rPr lang="en-US" sz="900" dirty="0"/>
              <a:t>####################### AMONG PATCH DECISION ################################</a:t>
            </a:r>
          </a:p>
          <a:p>
            <a:r>
              <a:rPr lang="en-US" sz="900" dirty="0"/>
              <a:t>a     &lt;- 30*23                      #area search rate  (m2/min), i.e., width*speed </a:t>
            </a:r>
          </a:p>
          <a:p>
            <a:r>
              <a:rPr lang="en-US" sz="900" dirty="0"/>
              <a:t>N1    &lt;- (200/(120000))  #  (200 patches; 30 participants, environ 12 ha; 120 000 m2, distance </a:t>
            </a:r>
            <a:r>
              <a:rPr lang="en-US" sz="900" dirty="0" err="1"/>
              <a:t>moy</a:t>
            </a:r>
            <a:r>
              <a:rPr lang="en-US" sz="900" dirty="0"/>
              <a:t> entre patches = 12.25 m (=1/(2*((200/120000)^0.5))) = 315 x 315 m)      ###### patch density  (patches/m2) if I put N1 = 1/a, N2 = 0.3/a, then 1 type is best instead of </a:t>
            </a:r>
          </a:p>
          <a:p>
            <a:r>
              <a:rPr lang="en-US" sz="900" dirty="0"/>
              <a:t>N2    &lt;- N1        ###### density of patch type 2  (patches/m2)</a:t>
            </a:r>
          </a:p>
          <a:p>
            <a:r>
              <a:rPr lang="en-US" sz="900" dirty="0" err="1"/>
              <a:t>mus</a:t>
            </a:r>
            <a:r>
              <a:rPr lang="en-US" sz="900" dirty="0"/>
              <a:t>   &lt;- 0.5                     ### survival probability when travelling between patches</a:t>
            </a:r>
          </a:p>
          <a:p>
            <a:r>
              <a:rPr lang="en-US" sz="900" dirty="0" err="1"/>
              <a:t>muh</a:t>
            </a:r>
            <a:r>
              <a:rPr lang="en-US" sz="900" dirty="0"/>
              <a:t>   &lt;- </a:t>
            </a:r>
            <a:r>
              <a:rPr lang="en-US" sz="900" dirty="0" err="1"/>
              <a:t>mus</a:t>
            </a:r>
            <a:r>
              <a:rPr lang="en-US" sz="900" dirty="0"/>
              <a:t>                   ### survival probability when at a patches (i.e., when handling food)</a:t>
            </a:r>
          </a:p>
          <a:p>
            <a:r>
              <a:rPr lang="en-US" sz="900" dirty="0" err="1"/>
              <a:t>mur</a:t>
            </a:r>
            <a:r>
              <a:rPr lang="en-US" sz="900" dirty="0"/>
              <a:t>   &lt;- 0.9                      ### survival probability when in refuge</a:t>
            </a:r>
          </a:p>
          <a:p>
            <a:r>
              <a:rPr lang="en-US" sz="900" dirty="0"/>
              <a:t>p1 &lt;- 1</a:t>
            </a:r>
          </a:p>
          <a:p>
            <a:r>
              <a:rPr lang="en-US" sz="900" dirty="0"/>
              <a:t>p2 &lt;- 0                 #p2=0 because only one type of resource patch</a:t>
            </a:r>
            <a:endParaRPr lang="en-US" sz="700" dirty="0"/>
          </a:p>
        </p:txBody>
      </p:sp>
      <p:sp>
        <p:nvSpPr>
          <p:cNvPr id="6" name="Accolade fermante 5">
            <a:extLst>
              <a:ext uri="{FF2B5EF4-FFF2-40B4-BE49-F238E27FC236}">
                <a16:creationId xmlns:a16="http://schemas.microsoft.com/office/drawing/2014/main" id="{0E50CAE9-44BC-48B6-B6D4-8E8E97AF230D}"/>
              </a:ext>
            </a:extLst>
          </p:cNvPr>
          <p:cNvSpPr/>
          <p:nvPr/>
        </p:nvSpPr>
        <p:spPr>
          <a:xfrm>
            <a:off x="3131840" y="1460678"/>
            <a:ext cx="288032" cy="648072"/>
          </a:xfrm>
          <a:prstGeom prst="rightBrace">
            <a:avLst>
              <a:gd name="adj1" fmla="val 8333"/>
              <a:gd name="adj2" fmla="val 47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2B1EAC-0668-45CD-8A11-7063BEE62B09}"/>
              </a:ext>
            </a:extLst>
          </p:cNvPr>
          <p:cNvSpPr txBox="1"/>
          <p:nvPr/>
        </p:nvSpPr>
        <p:spPr>
          <a:xfrm>
            <a:off x="128400" y="4701038"/>
            <a:ext cx="846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/>
              <a:t>In </a:t>
            </a:r>
            <a:r>
              <a:rPr lang="fr-CA" sz="1400" dirty="0" err="1"/>
              <a:t>this</a:t>
            </a:r>
            <a:r>
              <a:rPr lang="fr-CA" sz="1400" dirty="0"/>
              <a:t> case, </a:t>
            </a:r>
            <a:r>
              <a:rPr lang="fr-CA" sz="1400" dirty="0" err="1"/>
              <a:t>consuming</a:t>
            </a:r>
            <a:r>
              <a:rPr lang="fr-CA" sz="1400" dirty="0"/>
              <a:t> </a:t>
            </a:r>
            <a:r>
              <a:rPr lang="fr-CA" sz="1400" dirty="0" err="1"/>
              <a:t>only</a:t>
            </a:r>
            <a:r>
              <a:rPr lang="fr-CA" sz="1400" dirty="0"/>
              <a:t> p1 </a:t>
            </a:r>
            <a:r>
              <a:rPr lang="fr-CA" sz="1400" dirty="0" err="1"/>
              <a:t>is</a:t>
            </a:r>
            <a:r>
              <a:rPr lang="fr-CA" sz="1400" dirty="0"/>
              <a:t> the best </a:t>
            </a:r>
            <a:r>
              <a:rPr lang="fr-CA" sz="1400" dirty="0" err="1"/>
              <a:t>choice</a:t>
            </a:r>
            <a:r>
              <a:rPr lang="fr-CA" sz="1400" dirty="0"/>
              <a:t>, and 6 min </a:t>
            </a:r>
            <a:r>
              <a:rPr lang="fr-CA" sz="1400" dirty="0" err="1"/>
              <a:t>should</a:t>
            </a:r>
            <a:r>
              <a:rPr lang="fr-CA" sz="1400" dirty="0"/>
              <a:t> </a:t>
            </a:r>
            <a:r>
              <a:rPr lang="fr-CA" sz="1400" dirty="0" err="1"/>
              <a:t>be</a:t>
            </a:r>
            <a:r>
              <a:rPr lang="fr-CA" sz="1400" dirty="0"/>
              <a:t> </a:t>
            </a:r>
            <a:r>
              <a:rPr lang="fr-CA" sz="1400" dirty="0" err="1"/>
              <a:t>spent</a:t>
            </a:r>
            <a:r>
              <a:rPr lang="fr-CA" sz="1400" dirty="0"/>
              <a:t> in refuges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E95F78C-4671-4063-B6D8-87050EA3906C}"/>
              </a:ext>
            </a:extLst>
          </p:cNvPr>
          <p:cNvSpPr txBox="1"/>
          <p:nvPr/>
        </p:nvSpPr>
        <p:spPr>
          <a:xfrm>
            <a:off x="294928" y="548680"/>
            <a:ext cx="26206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/>
              <a:t>Basic </a:t>
            </a:r>
            <a:r>
              <a:rPr lang="fr-CA" sz="1800" dirty="0" err="1"/>
              <a:t>parameters</a:t>
            </a:r>
            <a:endParaRPr lang="fr-CA" sz="1800" dirty="0"/>
          </a:p>
          <a:p>
            <a:endParaRPr lang="en-US" sz="12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8BC9F03-9118-465E-88B5-8CAEFA626DFB}"/>
              </a:ext>
            </a:extLst>
          </p:cNvPr>
          <p:cNvSpPr txBox="1"/>
          <p:nvPr/>
        </p:nvSpPr>
        <p:spPr>
          <a:xfrm>
            <a:off x="-54952" y="5061078"/>
            <a:ext cx="104163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"</a:t>
            </a:r>
            <a:r>
              <a:rPr lang="en-US" sz="1400" dirty="0" err="1"/>
              <a:t>Eall</a:t>
            </a:r>
            <a:r>
              <a:rPr lang="en-US" sz="1400" dirty="0"/>
              <a:t>", "E", "mu", “t", "</a:t>
            </a:r>
            <a:r>
              <a:rPr lang="en-US" sz="1400" dirty="0" err="1"/>
              <a:t>NbPatch_consumed</a:t>
            </a:r>
            <a:r>
              <a:rPr lang="en-US" sz="1400" dirty="0"/>
              <a:t>", "</a:t>
            </a:r>
            <a:r>
              <a:rPr lang="en-US" sz="1400" dirty="0" err="1"/>
              <a:t>Ts","Th","Tr</a:t>
            </a:r>
            <a:r>
              <a:rPr lang="en-US" sz="1400" dirty="0"/>
              <a:t>“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Avec p2 = 0 </a:t>
            </a:r>
            <a:r>
              <a:rPr lang="en-US" sz="14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fr-CA" sz="1400" dirty="0"/>
              <a:t>600.115375 1034.681681    0.580000    5.000000    4.000000    3.478261   20.521739     6.000000</a:t>
            </a:r>
          </a:p>
          <a:p>
            <a:r>
              <a:rPr lang="en-US" sz="1400" dirty="0">
                <a:highlight>
                  <a:srgbClr val="FFFF00"/>
                </a:highlight>
              </a:rPr>
              <a:t>Avec p2 = 1 </a:t>
            </a:r>
            <a:r>
              <a:rPr lang="en-US" sz="1400" dirty="0">
                <a:highlight>
                  <a:srgbClr val="FFFF00"/>
                </a:highlight>
                <a:sym typeface="Wingdings" panose="05000000000000000000" pitchFamily="2" charset="2"/>
              </a:rPr>
              <a:t> </a:t>
            </a:r>
            <a:r>
              <a:rPr lang="fr-CA" sz="1400" dirty="0"/>
              <a:t>622.892674 1073.952887    0.580000    7.000000    3.000000    2.608696   21.391304     6.000000</a:t>
            </a:r>
          </a:p>
        </p:txBody>
      </p:sp>
    </p:spTree>
    <p:extLst>
      <p:ext uri="{BB962C8B-B14F-4D97-AF65-F5344CB8AC3E}">
        <p14:creationId xmlns:p14="http://schemas.microsoft.com/office/powerpoint/2010/main" val="2975748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>
            <a:extLst>
              <a:ext uri="{FF2B5EF4-FFF2-40B4-BE49-F238E27FC236}">
                <a16:creationId xmlns:a16="http://schemas.microsoft.com/office/drawing/2014/main" id="{6366DBDF-8EA1-4CDC-9CE8-FD0FE9B09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31" y="116632"/>
            <a:ext cx="4795201" cy="311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>
            <a:extLst>
              <a:ext uri="{FF2B5EF4-FFF2-40B4-BE49-F238E27FC236}">
                <a16:creationId xmlns:a16="http://schemas.microsoft.com/office/drawing/2014/main" id="{70CCD771-C267-472A-BF52-EF1D07E79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4415965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7DB0307-23B3-4AB1-BB02-8F42C74B8325}"/>
              </a:ext>
            </a:extLst>
          </p:cNvPr>
          <p:cNvSpPr txBox="1"/>
          <p:nvPr/>
        </p:nvSpPr>
        <p:spPr>
          <a:xfrm>
            <a:off x="323528" y="40050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Survival: 55 and 60%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F52493-0B32-4374-AF12-37A49E74AE7E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b="0" i="0" dirty="0" err="1">
                <a:solidFill>
                  <a:schemeClr val="bg1"/>
                </a:solidFill>
                <a:effectLst/>
                <a:latin typeface="Calibri "/>
              </a:rPr>
              <a:t>ouston</a:t>
            </a:r>
            <a:r>
              <a:rPr lang="fr-CA" sz="1800" b="0" i="0" dirty="0">
                <a:solidFill>
                  <a:schemeClr val="bg1"/>
                </a:solidFill>
                <a:effectLst/>
                <a:latin typeface="Calibri "/>
              </a:rPr>
              <a:t> and McNamara 2013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76825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35696" y="1713002"/>
            <a:ext cx="72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/>
              <a:t>Charnov</a:t>
            </a:r>
            <a:r>
              <a:rPr lang="en-US" sz="2000" dirty="0"/>
              <a:t>, E.L. 1976. Optimal foraging: the marginal value theorem. </a:t>
            </a:r>
          </a:p>
          <a:p>
            <a:pPr algn="r"/>
            <a:r>
              <a:rPr lang="en-US" sz="2000" dirty="0"/>
              <a:t>Theoretical Population Biology 9:</a:t>
            </a:r>
            <a:r>
              <a:rPr lang="fr-CA" sz="2000" dirty="0"/>
              <a:t>129-136.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71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ZoneTexte 17"/>
          <p:cNvSpPr txBox="1"/>
          <p:nvPr/>
        </p:nvSpPr>
        <p:spPr>
          <a:xfrm>
            <a:off x="4716016" y="4725144"/>
            <a:ext cx="237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Optimal </a:t>
            </a:r>
            <a:r>
              <a:rPr lang="fr-FR" dirty="0" err="1"/>
              <a:t>residence</a:t>
            </a:r>
            <a:r>
              <a:rPr lang="fr-FR" dirty="0"/>
              <a:t> time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-S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738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72ACDE5-3917-47B7-BCA4-59B2C66B3324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C529DA2-5145-4DCD-9C44-DCC9F3305A8A}"/>
              </a:ext>
            </a:extLst>
          </p:cNvPr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81C5D6-0D42-415F-BB7D-4B2E2F482650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54079EC-F2DD-4248-B985-D51A36D2A734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5373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7560840" cy="4293096"/>
          </a:xfrm>
          <a:prstGeom prst="arc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871343" y="2109272"/>
            <a:ext cx="712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average time to move between patches</a:t>
            </a:r>
            <a:endParaRPr lang="fr-CA" sz="2800" dirty="0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84984"/>
            <a:ext cx="3600400" cy="234664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671021" y="4149080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-T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738349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4211960" y="4639444"/>
            <a:ext cx="0" cy="94981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4644008" y="4149080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 flipV="1">
            <a:off x="2339752" y="3285000"/>
            <a:ext cx="3600400" cy="234664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Ellipse 31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3" name="Connecteur droit 22"/>
          <p:cNvCxnSpPr/>
          <p:nvPr/>
        </p:nvCxnSpPr>
        <p:spPr>
          <a:xfrm flipV="1">
            <a:off x="3203848" y="3212976"/>
            <a:ext cx="2232248" cy="23762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angle 2">
            <a:extLst>
              <a:ext uri="{FF2B5EF4-FFF2-40B4-BE49-F238E27FC236}">
                <a16:creationId xmlns:a16="http://schemas.microsoft.com/office/drawing/2014/main" id="{BC151AE1-0F77-4904-A06C-8BD686FBF89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86B9D5C-EDC7-403D-9B62-27BCF04DF2CB}"/>
              </a:ext>
            </a:extLst>
          </p:cNvPr>
          <p:cNvSpPr txBox="1"/>
          <p:nvPr/>
        </p:nvSpPr>
        <p:spPr>
          <a:xfrm rot="16200000">
            <a:off x="-521375" y="4056317"/>
            <a:ext cx="334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Cumulative gain rate, </a:t>
            </a:r>
            <a:r>
              <a:rPr lang="en-CA" sz="2400" i="1" dirty="0"/>
              <a:t>g</a:t>
            </a:r>
            <a:r>
              <a:rPr lang="en-CA" sz="2400" dirty="0"/>
              <a:t>(</a:t>
            </a:r>
            <a:r>
              <a:rPr lang="en-CA" sz="2400" i="1" dirty="0"/>
              <a:t>t</a:t>
            </a:r>
            <a:r>
              <a:rPr lang="en-CA" sz="2400" dirty="0"/>
              <a:t>)</a:t>
            </a:r>
            <a:endParaRPr lang="fr-CA" sz="2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D2656C1-2CFB-469D-8593-424041D27F4F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271A452-9890-4D04-9CE9-7F2A2E5B2DC5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29251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63 6.47549E-7 L 4.72222E-6 6.47549E-7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c 3"/>
          <p:cNvSpPr/>
          <p:nvPr/>
        </p:nvSpPr>
        <p:spPr>
          <a:xfrm flipH="1">
            <a:off x="3707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ZoneTexte 5"/>
          <p:cNvSpPr txBox="1"/>
          <p:nvPr/>
        </p:nvSpPr>
        <p:spPr>
          <a:xfrm>
            <a:off x="1763688" y="5631631"/>
            <a:ext cx="595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-10	-5	0 	5	10	15	20</a:t>
            </a:r>
            <a:endParaRPr lang="fr-CA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707904" y="3068959"/>
            <a:ext cx="0" cy="25445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475656" y="2109961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800" dirty="0"/>
              <a:t>Lower performance of the consumer</a:t>
            </a:r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339752" y="3212976"/>
            <a:ext cx="3384376" cy="24186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4572000" y="4077072"/>
            <a:ext cx="0" cy="1453852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2339752" y="5589256"/>
            <a:ext cx="144016" cy="1440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76761" y="5085184"/>
            <a:ext cx="470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-T</a:t>
            </a:r>
            <a:endParaRPr lang="fr-CA" sz="2800" i="1" dirty="0"/>
          </a:p>
        </p:txBody>
      </p:sp>
      <p:sp>
        <p:nvSpPr>
          <p:cNvPr id="21" name="Rectangle 20"/>
          <p:cNvSpPr/>
          <p:nvPr/>
        </p:nvSpPr>
        <p:spPr>
          <a:xfrm>
            <a:off x="4067944" y="5114006"/>
            <a:ext cx="484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800" i="1" dirty="0"/>
              <a:t>t*</a:t>
            </a:r>
            <a:endParaRPr lang="fr-CA" sz="2800" i="1" dirty="0"/>
          </a:p>
        </p:txBody>
      </p:sp>
      <p:sp>
        <p:nvSpPr>
          <p:cNvPr id="16" name="Arc 15"/>
          <p:cNvSpPr/>
          <p:nvPr/>
        </p:nvSpPr>
        <p:spPr>
          <a:xfrm flipH="1">
            <a:off x="3707904" y="4437112"/>
            <a:ext cx="11233248" cy="2369878"/>
          </a:xfrm>
          <a:prstGeom prst="arc">
            <a:avLst>
              <a:gd name="adj1" fmla="val 16015243"/>
              <a:gd name="adj2" fmla="val 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2411760" y="4106690"/>
            <a:ext cx="4896544" cy="148255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>
            <a:off x="4860032" y="4941168"/>
            <a:ext cx="0" cy="589756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492473" y="4106690"/>
            <a:ext cx="2048079" cy="834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/>
          <p:cNvSpPr/>
          <p:nvPr/>
        </p:nvSpPr>
        <p:spPr>
          <a:xfrm>
            <a:off x="1691680" y="3068959"/>
            <a:ext cx="6120680" cy="2562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Arc 27"/>
          <p:cNvSpPr/>
          <p:nvPr/>
        </p:nvSpPr>
        <p:spPr>
          <a:xfrm flipH="1">
            <a:off x="3707904" y="3456384"/>
            <a:ext cx="5832648" cy="4293096"/>
          </a:xfrm>
          <a:prstGeom prst="arc">
            <a:avLst>
              <a:gd name="adj1" fmla="val 16781190"/>
              <a:gd name="adj2" fmla="val 0"/>
            </a:avLst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29" name="Connecteur droit 28"/>
          <p:cNvCxnSpPr/>
          <p:nvPr/>
        </p:nvCxnSpPr>
        <p:spPr>
          <a:xfrm flipV="1">
            <a:off x="2339752" y="3170586"/>
            <a:ext cx="3384376" cy="241865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4572000" y="4034682"/>
            <a:ext cx="0" cy="1453852"/>
          </a:xfrm>
          <a:prstGeom prst="straightConnector1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>
            <a:extLst>
              <a:ext uri="{FF2B5EF4-FFF2-40B4-BE49-F238E27FC236}">
                <a16:creationId xmlns:a16="http://schemas.microsoft.com/office/drawing/2014/main" id="{D8ABAFF5-5DC6-45D3-B11A-7613DBAE9B9D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5186A3-EF31-4425-A4B6-CD12FCF8B31D}"/>
              </a:ext>
            </a:extLst>
          </p:cNvPr>
          <p:cNvSpPr txBox="1"/>
          <p:nvPr/>
        </p:nvSpPr>
        <p:spPr>
          <a:xfrm>
            <a:off x="4139952" y="5923244"/>
            <a:ext cx="369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Foraging time in the patch, </a:t>
            </a:r>
            <a:r>
              <a:rPr lang="en-CA" sz="2400" i="1" dirty="0"/>
              <a:t>t</a:t>
            </a:r>
            <a:endParaRPr lang="fr-CA" sz="2400" i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22CBBF2-28D9-40CD-96A8-A3E16F7B7500}"/>
              </a:ext>
            </a:extLst>
          </p:cNvPr>
          <p:cNvSpPr txBox="1"/>
          <p:nvPr/>
        </p:nvSpPr>
        <p:spPr>
          <a:xfrm>
            <a:off x="1756024" y="5923244"/>
            <a:ext cx="1848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Travel time, </a:t>
            </a:r>
            <a:r>
              <a:rPr lang="en-CA" sz="2400" i="1" dirty="0"/>
              <a:t>S</a:t>
            </a:r>
            <a:endParaRPr lang="fr-CA" sz="2400" i="1" dirty="0"/>
          </a:p>
        </p:txBody>
      </p:sp>
    </p:spTree>
    <p:extLst>
      <p:ext uri="{BB962C8B-B14F-4D97-AF65-F5344CB8AC3E}">
        <p14:creationId xmlns:p14="http://schemas.microsoft.com/office/powerpoint/2010/main" val="14039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afor97\Pictures\etourneau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60914"/>
            <a:ext cx="3168231" cy="238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dafor97\Pictures\jcs-sturnus-vulgaris-3918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" y="1988840"/>
            <a:ext cx="3134039" cy="20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139952" y="5445224"/>
            <a:ext cx="475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Variation in </a:t>
            </a:r>
            <a:r>
              <a:rPr lang="fr-FR" sz="2400" dirty="0" err="1"/>
              <a:t>mealworm</a:t>
            </a:r>
            <a:r>
              <a:rPr lang="fr-FR" sz="2400" dirty="0"/>
              <a:t> </a:t>
            </a:r>
            <a:r>
              <a:rPr lang="fr-FR" sz="2400" dirty="0" err="1"/>
              <a:t>load</a:t>
            </a:r>
            <a:r>
              <a:rPr lang="fr-FR" sz="2400" dirty="0"/>
              <a:t> size, </a:t>
            </a:r>
            <a:r>
              <a:rPr lang="fr-FR" sz="2400" dirty="0" err="1"/>
              <a:t>given</a:t>
            </a:r>
            <a:r>
              <a:rPr lang="fr-FR" sz="2400" dirty="0"/>
              <a:t> the distance </a:t>
            </a:r>
            <a:r>
              <a:rPr lang="fr-FR" sz="2400" dirty="0" err="1"/>
              <a:t>from</a:t>
            </a:r>
            <a:r>
              <a:rPr lang="fr-FR" sz="2400" dirty="0"/>
              <a:t> the </a:t>
            </a:r>
            <a:r>
              <a:rPr lang="fr-FR" sz="2400" dirty="0" err="1"/>
              <a:t>nest</a:t>
            </a:r>
            <a:endParaRPr lang="fr-FR" sz="2400" dirty="0"/>
          </a:p>
        </p:txBody>
      </p:sp>
      <p:pic>
        <p:nvPicPr>
          <p:cNvPr id="43013" name="Picture 5" descr="C:\Users\dafor97\Pictures\Starlings_feed_on_tipula_larva_by_Frode_Falkenber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78" y="2158395"/>
            <a:ext cx="4386538" cy="29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dafor97\Pictures\etourneau2web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t="8326" r="28504" b="19130"/>
          <a:stretch/>
        </p:blipFill>
        <p:spPr bwMode="auto">
          <a:xfrm>
            <a:off x="769554" y="2060848"/>
            <a:ext cx="2731263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4206586" y="2179873"/>
            <a:ext cx="493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Mealworms (larvae of </a:t>
            </a:r>
            <a:r>
              <a:rPr lang="en-US" b="1" i="1" dirty="0">
                <a:solidFill>
                  <a:srgbClr val="FFFF00"/>
                </a:solidFill>
              </a:rPr>
              <a:t>Tenebrio </a:t>
            </a:r>
            <a:r>
              <a:rPr lang="en-US" b="1" i="1" dirty="0" err="1">
                <a:solidFill>
                  <a:srgbClr val="FFFF00"/>
                </a:solidFill>
              </a:rPr>
              <a:t>molitor</a:t>
            </a:r>
            <a:r>
              <a:rPr lang="en-US" b="1" dirty="0">
                <a:solidFill>
                  <a:srgbClr val="FFFF00"/>
                </a:solidFill>
              </a:rPr>
              <a:t>)</a:t>
            </a:r>
            <a:endParaRPr lang="fr-CA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2" name="Picture 4" descr="C:\Users\dafor97\Pictures\Sturnus_vulgaris_Rudi_Petitjean_Buret_15_12_2006RP06858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59" y="2089598"/>
            <a:ext cx="475297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A72D31D6-436C-42CE-98CB-126C712A0EC5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D30153-CCC6-4F76-AB3A-1393502DA47C}"/>
              </a:ext>
            </a:extLst>
          </p:cNvPr>
          <p:cNvSpPr txBox="1"/>
          <p:nvPr/>
        </p:nvSpPr>
        <p:spPr>
          <a:xfrm>
            <a:off x="3902728" y="6460688"/>
            <a:ext cx="526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Journal of Animal Ecology 53: 283-299)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74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4932043" y="6372716"/>
            <a:ext cx="4176461" cy="3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Kacelnik</a:t>
            </a:r>
            <a:r>
              <a:rPr lang="en-CA" dirty="0"/>
              <a:t> (1984, </a:t>
            </a:r>
            <a:r>
              <a:rPr lang="en-US" dirty="0"/>
              <a:t>J. Anim. Ecol. 53: 283-299)</a:t>
            </a:r>
            <a:endParaRPr lang="fr-CA" dirty="0"/>
          </a:p>
        </p:txBody>
      </p:sp>
      <p:sp>
        <p:nvSpPr>
          <p:cNvPr id="4" name="ZoneTexte 3"/>
          <p:cNvSpPr txBox="1"/>
          <p:nvPr/>
        </p:nvSpPr>
        <p:spPr>
          <a:xfrm>
            <a:off x="179512" y="2060848"/>
            <a:ext cx="44644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Place feeding trays with mealworms at different distances from the nest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dirty="0"/>
              <a:t>Induce a decrease in worm capture </a:t>
            </a:r>
            <a:r>
              <a:rPr lang="en-CA" sz="2400" u="sng" dirty="0"/>
              <a:t>rate</a:t>
            </a:r>
            <a:r>
              <a:rPr lang="en-CA" sz="2400" dirty="0"/>
              <a:t> with time spent in the patch; he manipulated the gain function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CA" sz="2400" b="1" dirty="0">
                <a:solidFill>
                  <a:srgbClr val="0070C0"/>
                </a:solidFill>
              </a:rPr>
              <a:t>How should load size vary with the distance from the nest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CA" sz="2000" b="1" dirty="0">
                <a:solidFill>
                  <a:srgbClr val="0070C0"/>
                </a:solidFill>
              </a:rPr>
              <a:t>Model predicts larger loads with longer travel times</a:t>
            </a:r>
          </a:p>
        </p:txBody>
      </p:sp>
      <p:pic>
        <p:nvPicPr>
          <p:cNvPr id="44034" name="Picture 2" descr="C:\Users\dafor97\Pictures\51IpoLDpYhL__SS500_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2" r="16528" b="4731"/>
          <a:stretch/>
        </p:blipFill>
        <p:spPr bwMode="auto">
          <a:xfrm>
            <a:off x="5393455" y="1772816"/>
            <a:ext cx="3138985" cy="45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0" t="27838" r="27932" b="15940"/>
          <a:stretch/>
        </p:blipFill>
        <p:spPr bwMode="auto">
          <a:xfrm>
            <a:off x="4583678" y="1710100"/>
            <a:ext cx="4308802" cy="472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7DD74F0-E31B-441E-B7FE-41156126258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27384"/>
            <a:ext cx="9144000" cy="1696616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b="1" dirty="0">
                <a:solidFill>
                  <a:schemeClr val="bg1"/>
                </a:solidFill>
              </a:rPr>
              <a:t>Optimal patch departure time</a:t>
            </a:r>
          </a:p>
          <a:p>
            <a:r>
              <a:rPr lang="en-CA" b="1" dirty="0">
                <a:solidFill>
                  <a:schemeClr val="bg1"/>
                </a:solidFill>
              </a:rPr>
              <a:t>Marginal value theorem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17C65A-0255-4051-9970-CC5B01C47185}"/>
              </a:ext>
            </a:extLst>
          </p:cNvPr>
          <p:cNvSpPr/>
          <p:nvPr/>
        </p:nvSpPr>
        <p:spPr>
          <a:xfrm>
            <a:off x="6494895" y="4261450"/>
            <a:ext cx="1842841" cy="288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4FA11B-7424-46C1-868E-A87F0B069975}"/>
              </a:ext>
            </a:extLst>
          </p:cNvPr>
          <p:cNvSpPr/>
          <p:nvPr/>
        </p:nvSpPr>
        <p:spPr>
          <a:xfrm>
            <a:off x="5329704" y="1916833"/>
            <a:ext cx="3202736" cy="1922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EA10BE-8524-4FE8-9BB2-0943195B7D10}"/>
              </a:ext>
            </a:extLst>
          </p:cNvPr>
          <p:cNvSpPr/>
          <p:nvPr/>
        </p:nvSpPr>
        <p:spPr>
          <a:xfrm>
            <a:off x="5248424" y="3686600"/>
            <a:ext cx="410727" cy="7637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E166AB1-FCD3-40AA-BBD3-786224F24297}"/>
              </a:ext>
            </a:extLst>
          </p:cNvPr>
          <p:cNvGrpSpPr/>
          <p:nvPr/>
        </p:nvGrpSpPr>
        <p:grpSpPr>
          <a:xfrm>
            <a:off x="5292080" y="2420888"/>
            <a:ext cx="2889199" cy="1728192"/>
            <a:chOff x="5292080" y="2420888"/>
            <a:chExt cx="2889199" cy="1728192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4EC690D5-B5BF-42DD-866E-2A2868201F57}"/>
                </a:ext>
              </a:extLst>
            </p:cNvPr>
            <p:cNvCxnSpPr/>
            <p:nvPr/>
          </p:nvCxnSpPr>
          <p:spPr>
            <a:xfrm>
              <a:off x="5292080" y="4149080"/>
              <a:ext cx="14401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B2FA3DD8-416A-4B4F-A36F-3C1EB1A62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6096" y="3573016"/>
              <a:ext cx="101375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AD382839-0CBB-4B91-B34A-67FA233E1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9426" y="3573016"/>
              <a:ext cx="41072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00872139-29A2-44CF-89AE-F9681422F1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0152" y="2996952"/>
              <a:ext cx="72008" cy="5732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6FC45E30-9982-4083-B5C1-A2268A36D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2160" y="3006689"/>
              <a:ext cx="13681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50667B0A-71C2-473E-825E-E8BFAD501D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0312" y="2420888"/>
              <a:ext cx="72008" cy="5760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44961DC7-BBC0-4FF0-92CF-3FB3E8D0D496}"/>
                </a:ext>
              </a:extLst>
            </p:cNvPr>
            <p:cNvCxnSpPr>
              <a:cxnSpLocks/>
            </p:cNvCxnSpPr>
            <p:nvPr/>
          </p:nvCxnSpPr>
          <p:spPr>
            <a:xfrm>
              <a:off x="7452320" y="2420888"/>
              <a:ext cx="72895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116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2" grpId="0" animBg="1"/>
      <p:bldP spid="42" grpId="1" animBg="1"/>
      <p:bldP spid="43" grpId="0" animBg="1"/>
      <p:bldP spid="43" grpId="1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re et sous-titr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sous-titr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sous-titr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45035</TotalTime>
  <Words>4220</Words>
  <Application>Microsoft Office PowerPoint</Application>
  <PresentationFormat>Affichage à l'écran (4:3)</PresentationFormat>
  <Paragraphs>622</Paragraphs>
  <Slides>43</Slides>
  <Notes>23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</vt:lpstr>
      <vt:lpstr>Cambria Math</vt:lpstr>
      <vt:lpstr>Courier New</vt:lpstr>
      <vt:lpstr>Gill Sans</vt:lpstr>
      <vt:lpstr>Wingdings</vt:lpstr>
      <vt:lpstr>Thème Office</vt:lpstr>
      <vt:lpstr>Titre et sous-titre</vt:lpstr>
      <vt:lpstr>SPW 11.0 Graph</vt:lpstr>
      <vt:lpstr>Présentation PowerPoint</vt:lpstr>
      <vt:lpstr>Basic assumption of optimal foraging theory:</vt:lpstr>
      <vt:lpstr>Basic elements optimality models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Optimal diet choice: the contingency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What if prey forage in a mosaic of food patches  in which &gt; 1 resource type is available?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Describe field experiment or experimental conditions…</vt:lpstr>
      <vt:lpstr>Describe field experiment or experimental conditions…</vt:lpstr>
      <vt:lpstr>Présentation PowerPoint</vt:lpstr>
    </vt:vector>
  </TitlesOfParts>
  <Company>Université Laval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Daniel Fortin</dc:creator>
  <cp:lastModifiedBy>Daniel Fortin</cp:lastModifiedBy>
  <cp:revision>2298</cp:revision>
  <dcterms:created xsi:type="dcterms:W3CDTF">2011-11-26T18:02:53Z</dcterms:created>
  <dcterms:modified xsi:type="dcterms:W3CDTF">2023-04-24T22:47:39Z</dcterms:modified>
</cp:coreProperties>
</file>